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8" r:id="rId4"/>
    <p:sldId id="271" r:id="rId5"/>
    <p:sldId id="272" r:id="rId6"/>
    <p:sldId id="274" r:id="rId7"/>
    <p:sldId id="275" r:id="rId8"/>
    <p:sldId id="273" r:id="rId9"/>
    <p:sldId id="270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4643"/>
    <a:srgbClr val="705A43"/>
    <a:srgbClr val="313A3F"/>
    <a:srgbClr val="B38F48"/>
    <a:srgbClr val="BC8045"/>
    <a:srgbClr val="4E5946"/>
    <a:srgbClr val="B4AB4B"/>
    <a:srgbClr val="2D3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936" y="84"/>
      </p:cViewPr>
      <p:guideLst>
        <p:guide orient="horz" pos="2160"/>
        <p:guide pos="3840"/>
        <p:guide pos="52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60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0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27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43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57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8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27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63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56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0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4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E023-3C7A-4A8D-BA2E-332B3603578E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0EB8-8D46-43A5-A2E1-43B3816A00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42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72856" y="5780417"/>
            <a:ext cx="10972801" cy="6858000"/>
          </a:xfrm>
          <a:prstGeom prst="rect">
            <a:avLst/>
          </a:prstGeom>
        </p:spPr>
      </p:pic>
      <p:sp>
        <p:nvSpPr>
          <p:cNvPr id="34" name="자유형 33"/>
          <p:cNvSpPr/>
          <p:nvPr/>
        </p:nvSpPr>
        <p:spPr>
          <a:xfrm>
            <a:off x="-2471902" y="5043949"/>
            <a:ext cx="3600155" cy="6207165"/>
          </a:xfrm>
          <a:custGeom>
            <a:avLst/>
            <a:gdLst>
              <a:gd name="connsiteX0" fmla="*/ 0 w 3600155"/>
              <a:gd name="connsiteY0" fmla="*/ 0 h 6207165"/>
              <a:gd name="connsiteX1" fmla="*/ 3600155 w 3600155"/>
              <a:gd name="connsiteY1" fmla="*/ 6207165 h 6207165"/>
              <a:gd name="connsiteX2" fmla="*/ 0 w 3600155"/>
              <a:gd name="connsiteY2" fmla="*/ 1 h 6207165"/>
              <a:gd name="connsiteX3" fmla="*/ 0 w 3600155"/>
              <a:gd name="connsiteY3" fmla="*/ 0 h 62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155" h="6207165">
                <a:moveTo>
                  <a:pt x="0" y="0"/>
                </a:moveTo>
                <a:lnTo>
                  <a:pt x="3600155" y="6207165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자유형 42"/>
          <p:cNvSpPr/>
          <p:nvPr/>
        </p:nvSpPr>
        <p:spPr>
          <a:xfrm>
            <a:off x="3967948" y="1041279"/>
            <a:ext cx="2559185" cy="3663836"/>
          </a:xfrm>
          <a:custGeom>
            <a:avLst/>
            <a:gdLst>
              <a:gd name="connsiteX0" fmla="*/ 3731342 w 4493687"/>
              <a:gd name="connsiteY0" fmla="*/ 0 h 6433348"/>
              <a:gd name="connsiteX1" fmla="*/ 4493687 w 4493687"/>
              <a:gd name="connsiteY1" fmla="*/ 1314387 h 6433348"/>
              <a:gd name="connsiteX2" fmla="*/ 1524689 w 4493687"/>
              <a:gd name="connsiteY2" fmla="*/ 6433348 h 6433348"/>
              <a:gd name="connsiteX3" fmla="*/ 0 w 4493687"/>
              <a:gd name="connsiteY3" fmla="*/ 6433348 h 643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3687" h="6433348">
                <a:moveTo>
                  <a:pt x="3731342" y="0"/>
                </a:moveTo>
                <a:lnTo>
                  <a:pt x="4493687" y="1314387"/>
                </a:lnTo>
                <a:lnTo>
                  <a:pt x="1524689" y="6433348"/>
                </a:lnTo>
                <a:lnTo>
                  <a:pt x="0" y="643334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자유형 43"/>
          <p:cNvSpPr/>
          <p:nvPr/>
        </p:nvSpPr>
        <p:spPr>
          <a:xfrm rot="14400000">
            <a:off x="4719995" y="2689970"/>
            <a:ext cx="2559185" cy="3663836"/>
          </a:xfrm>
          <a:custGeom>
            <a:avLst/>
            <a:gdLst>
              <a:gd name="connsiteX0" fmla="*/ 3731342 w 4493687"/>
              <a:gd name="connsiteY0" fmla="*/ 0 h 6433348"/>
              <a:gd name="connsiteX1" fmla="*/ 4493687 w 4493687"/>
              <a:gd name="connsiteY1" fmla="*/ 1314387 h 6433348"/>
              <a:gd name="connsiteX2" fmla="*/ 1524689 w 4493687"/>
              <a:gd name="connsiteY2" fmla="*/ 6433348 h 6433348"/>
              <a:gd name="connsiteX3" fmla="*/ 0 w 4493687"/>
              <a:gd name="connsiteY3" fmla="*/ 6433348 h 643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3687" h="6433348">
                <a:moveTo>
                  <a:pt x="3731342" y="0"/>
                </a:moveTo>
                <a:lnTo>
                  <a:pt x="4493687" y="1314387"/>
                </a:lnTo>
                <a:lnTo>
                  <a:pt x="1524689" y="6433348"/>
                </a:lnTo>
                <a:lnTo>
                  <a:pt x="0" y="643334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자유형 44"/>
          <p:cNvSpPr/>
          <p:nvPr/>
        </p:nvSpPr>
        <p:spPr>
          <a:xfrm flipH="1">
            <a:off x="5664868" y="1041279"/>
            <a:ext cx="2559185" cy="3663836"/>
          </a:xfrm>
          <a:custGeom>
            <a:avLst/>
            <a:gdLst>
              <a:gd name="connsiteX0" fmla="*/ 3731342 w 4493687"/>
              <a:gd name="connsiteY0" fmla="*/ 0 h 6433348"/>
              <a:gd name="connsiteX1" fmla="*/ 4493687 w 4493687"/>
              <a:gd name="connsiteY1" fmla="*/ 1314387 h 6433348"/>
              <a:gd name="connsiteX2" fmla="*/ 1524689 w 4493687"/>
              <a:gd name="connsiteY2" fmla="*/ 6433348 h 6433348"/>
              <a:gd name="connsiteX3" fmla="*/ 0 w 4493687"/>
              <a:gd name="connsiteY3" fmla="*/ 6433348 h 643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3687" h="6433348">
                <a:moveTo>
                  <a:pt x="3731342" y="0"/>
                </a:moveTo>
                <a:lnTo>
                  <a:pt x="4493687" y="1314387"/>
                </a:lnTo>
                <a:lnTo>
                  <a:pt x="1524689" y="6433348"/>
                </a:lnTo>
                <a:lnTo>
                  <a:pt x="0" y="643334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4799095" y="4849580"/>
            <a:ext cx="5582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smtClean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자강세천</a:t>
            </a:r>
            <a:endParaRPr lang="ko-KR" altLang="en-US" sz="4400" dirty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87236" y="5682907"/>
            <a:ext cx="18357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2018102089 </a:t>
            </a:r>
            <a:r>
              <a:rPr lang="ko-KR" altLang="en-US" sz="1400" b="1" dirty="0" smtClean="0">
                <a:solidFill>
                  <a:schemeClr val="bg1">
                    <a:lumMod val="6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강태호</a:t>
            </a:r>
            <a:endParaRPr lang="en-US" altLang="ko-KR" sz="1400" b="1" dirty="0" smtClean="0">
              <a:solidFill>
                <a:schemeClr val="bg1">
                  <a:lumMod val="6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r>
              <a:rPr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2018102086 </a:t>
            </a:r>
            <a:r>
              <a:rPr lang="ko-KR" altLang="en-US" sz="1400" b="1" dirty="0" err="1" smtClean="0">
                <a:solidFill>
                  <a:schemeClr val="bg1">
                    <a:lumMod val="6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강수한</a:t>
            </a:r>
            <a:endParaRPr lang="en-US" altLang="ko-KR" sz="1400" b="1" dirty="0" smtClean="0">
              <a:solidFill>
                <a:schemeClr val="bg1">
                  <a:lumMod val="6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r>
              <a:rPr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2018102103 </a:t>
            </a:r>
            <a:r>
              <a:rPr lang="ko-KR" altLang="en-US" sz="1400" b="1" dirty="0" smtClean="0">
                <a:solidFill>
                  <a:schemeClr val="bg1">
                    <a:lumMod val="6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문석호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8382" y="319648"/>
            <a:ext cx="553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>
                <a:latin typeface="나눔고딕 ExtraBold"/>
              </a:rPr>
              <a:t>자주 잊어버리거나 나만 듣지 못한 과제</a:t>
            </a:r>
            <a:r>
              <a:rPr lang="en-US" altLang="ko-KR" sz="2400" b="1" dirty="0">
                <a:latin typeface="나눔고딕 ExtraBold"/>
              </a:rPr>
              <a:t>, </a:t>
            </a:r>
          </a:p>
          <a:p>
            <a:pPr algn="r"/>
            <a:r>
              <a:rPr lang="ko-KR" altLang="en-US" sz="2400" b="1" dirty="0">
                <a:latin typeface="나눔고딕 ExtraBold"/>
              </a:rPr>
              <a:t>해결해줄 수 없을까</a:t>
            </a:r>
            <a:r>
              <a:rPr lang="en-US" altLang="ko-KR" sz="2400" b="1" dirty="0">
                <a:latin typeface="나눔고딕 ExtraBold"/>
              </a:rPr>
              <a:t>?</a:t>
            </a:r>
            <a:endParaRPr lang="ko-KR" altLang="en-US" sz="2400" b="1" dirty="0">
              <a:latin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2344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-4012269" y="38101"/>
            <a:ext cx="12129735" cy="6759943"/>
            <a:chOff x="4699820" y="35491"/>
            <a:chExt cx="11299396" cy="6297191"/>
          </a:xfrm>
          <a:blipFill>
            <a:blip r:embed="rId2"/>
            <a:stretch>
              <a:fillRect/>
            </a:stretch>
          </a:blipFill>
        </p:grpSpPr>
        <p:sp>
          <p:nvSpPr>
            <p:cNvPr id="18" name="이등변 삼각형 17"/>
            <p:cNvSpPr/>
            <p:nvPr/>
          </p:nvSpPr>
          <p:spPr>
            <a:xfrm rot="10800000">
              <a:off x="4699820" y="35492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/>
            <p:cNvSpPr/>
            <p:nvPr/>
          </p:nvSpPr>
          <p:spPr>
            <a:xfrm rot="10800000">
              <a:off x="7266039" y="35492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 rot="10800000">
              <a:off x="9832258" y="35493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>
              <a:off x="5982930" y="35493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/>
            <p:cNvSpPr/>
            <p:nvPr/>
          </p:nvSpPr>
          <p:spPr>
            <a:xfrm>
              <a:off x="8550788" y="35491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/>
            <p:cNvSpPr/>
            <p:nvPr/>
          </p:nvSpPr>
          <p:spPr>
            <a:xfrm rot="10800000">
              <a:off x="5982930" y="2160658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/>
            <p:cNvSpPr/>
            <p:nvPr/>
          </p:nvSpPr>
          <p:spPr>
            <a:xfrm rot="10800000">
              <a:off x="8567151" y="2160658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이등변 삼각형 36"/>
            <p:cNvSpPr/>
            <p:nvPr/>
          </p:nvSpPr>
          <p:spPr>
            <a:xfrm>
              <a:off x="7266039" y="2160658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39"/>
            <p:cNvSpPr/>
            <p:nvPr/>
          </p:nvSpPr>
          <p:spPr>
            <a:xfrm rot="10800000">
              <a:off x="7262760" y="4283292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이등변 삼각형 55"/>
            <p:cNvSpPr/>
            <p:nvPr/>
          </p:nvSpPr>
          <p:spPr>
            <a:xfrm>
              <a:off x="9832258" y="2160658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이등변 삼각형 56"/>
            <p:cNvSpPr/>
            <p:nvPr/>
          </p:nvSpPr>
          <p:spPr>
            <a:xfrm rot="10800000">
              <a:off x="9833897" y="4283292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/>
          </p:nvSpPr>
          <p:spPr>
            <a:xfrm>
              <a:off x="8550788" y="4283292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이등변 삼각형 58"/>
            <p:cNvSpPr/>
            <p:nvPr/>
          </p:nvSpPr>
          <p:spPr>
            <a:xfrm>
              <a:off x="11118646" y="4283292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이등변 삼각형 59"/>
            <p:cNvSpPr/>
            <p:nvPr/>
          </p:nvSpPr>
          <p:spPr>
            <a:xfrm>
              <a:off x="11102283" y="35491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이등변 삼각형 60"/>
            <p:cNvSpPr/>
            <p:nvPr/>
          </p:nvSpPr>
          <p:spPr>
            <a:xfrm rot="10800000">
              <a:off x="11118646" y="2160658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이등변 삼각형 68"/>
            <p:cNvSpPr/>
            <p:nvPr/>
          </p:nvSpPr>
          <p:spPr>
            <a:xfrm>
              <a:off x="12383752" y="2160658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이등변 삼각형 69"/>
            <p:cNvSpPr/>
            <p:nvPr/>
          </p:nvSpPr>
          <p:spPr>
            <a:xfrm rot="10800000">
              <a:off x="12380472" y="4283292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이등변 삼각형 70"/>
            <p:cNvSpPr/>
            <p:nvPr/>
          </p:nvSpPr>
          <p:spPr>
            <a:xfrm>
              <a:off x="13639474" y="4298422"/>
              <a:ext cx="2359742" cy="20342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2" name="Picture 4" descr="pexels-photo-14676.png (1920×12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58" y="7144276"/>
            <a:ext cx="3618184" cy="22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그룹 54"/>
          <p:cNvGrpSpPr/>
          <p:nvPr/>
        </p:nvGrpSpPr>
        <p:grpSpPr>
          <a:xfrm>
            <a:off x="5629524" y="1419616"/>
            <a:ext cx="4409414" cy="461665"/>
            <a:chOff x="5160091" y="451470"/>
            <a:chExt cx="4409414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5205810" y="451470"/>
              <a:ext cx="4363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>
                      <a:lumMod val="50000"/>
                    </a:schemeClr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가치제안</a:t>
              </a:r>
              <a:r>
                <a:rPr lang="ko-KR" alt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 및</a:t>
              </a:r>
              <a:r>
                <a:rPr lang="en-US" altLang="ko-KR" sz="2400" b="1" dirty="0" smtClean="0">
                  <a:solidFill>
                    <a:schemeClr val="bg1">
                      <a:lumMod val="50000"/>
                    </a:schemeClr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문제</a:t>
              </a:r>
              <a:r>
                <a:rPr lang="en-US" altLang="ko-KR" sz="2400" b="1" dirty="0" smtClean="0">
                  <a:solidFill>
                    <a:schemeClr val="bg1">
                      <a:lumMod val="50000"/>
                    </a:schemeClr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, </a:t>
              </a:r>
              <a:r>
                <a:rPr lang="ko-KR" alt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해결책 개요</a:t>
              </a:r>
              <a:endParaRPr lang="ko-KR" altLang="en-US" sz="2400" b="1" dirty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5160091" y="533971"/>
              <a:ext cx="45719" cy="302166"/>
            </a:xfrm>
            <a:prstGeom prst="rect">
              <a:avLst/>
            </a:prstGeom>
            <a:solidFill>
              <a:srgbClr val="2D3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519714" y="2766109"/>
            <a:ext cx="932180" cy="461665"/>
            <a:chOff x="6050281" y="1678129"/>
            <a:chExt cx="9321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6096000" y="1678129"/>
              <a:ext cx="886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>
                      <a:lumMod val="50000"/>
                    </a:schemeClr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TASK</a:t>
              </a:r>
              <a:endParaRPr lang="ko-KR" altLang="en-US" sz="2400" b="1" dirty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6050281" y="1760630"/>
              <a:ext cx="45719" cy="302166"/>
            </a:xfrm>
            <a:prstGeom prst="rect">
              <a:avLst/>
            </a:prstGeom>
            <a:solidFill>
              <a:srgbClr val="4E5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7434203" y="4112602"/>
            <a:ext cx="1769268" cy="461665"/>
            <a:chOff x="7194184" y="3176897"/>
            <a:chExt cx="1769268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7239903" y="3176897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스토리보드</a:t>
              </a:r>
              <a:endParaRPr lang="ko-KR" altLang="en-US" sz="2400" b="1" dirty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7194184" y="3259398"/>
              <a:ext cx="45719" cy="302166"/>
            </a:xfrm>
            <a:prstGeom prst="rect">
              <a:avLst/>
            </a:prstGeom>
            <a:solidFill>
              <a:srgbClr val="705A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8340876" y="5459095"/>
            <a:ext cx="845938" cy="461665"/>
            <a:chOff x="8338087" y="4675665"/>
            <a:chExt cx="845938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8383806" y="467566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요약</a:t>
              </a:r>
              <a:endParaRPr lang="ko-KR" altLang="en-US" sz="2400" b="1" dirty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8338087" y="4758166"/>
              <a:ext cx="45719" cy="302166"/>
            </a:xfrm>
            <a:prstGeom prst="rect">
              <a:avLst/>
            </a:prstGeom>
            <a:solidFill>
              <a:srgbClr val="BC80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126054" y="400196"/>
            <a:ext cx="2013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2800" b="1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5208198" y="406959"/>
            <a:ext cx="467045" cy="45719"/>
          </a:xfrm>
          <a:prstGeom prst="rect">
            <a:avLst/>
          </a:prstGeom>
          <a:gradFill flip="none" rotWithShape="1"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8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6DA91D1-9406-4768-804A-FAC5FC6C9C93}"/>
              </a:ext>
            </a:extLst>
          </p:cNvPr>
          <p:cNvSpPr/>
          <p:nvPr/>
        </p:nvSpPr>
        <p:spPr>
          <a:xfrm rot="5400000">
            <a:off x="2310041" y="-793546"/>
            <a:ext cx="5506611" cy="9368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C426969D-0578-4505-B1E9-8D744A4CFF02}"/>
              </a:ext>
            </a:extLst>
          </p:cNvPr>
          <p:cNvSpPr/>
          <p:nvPr/>
        </p:nvSpPr>
        <p:spPr>
          <a:xfrm rot="16200000">
            <a:off x="8577874" y="5428170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L 도형 14">
            <a:extLst>
              <a:ext uri="{FF2B5EF4-FFF2-40B4-BE49-F238E27FC236}">
                <a16:creationId xmlns:a16="http://schemas.microsoft.com/office/drawing/2014/main" id="{9577A521-21D5-4F80-BF53-AF707FFD43D5}"/>
              </a:ext>
            </a:extLst>
          </p:cNvPr>
          <p:cNvSpPr/>
          <p:nvPr/>
        </p:nvSpPr>
        <p:spPr>
          <a:xfrm rot="5400000">
            <a:off x="1194387" y="368222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4" descr="pexels-photo-14676.png (1920×1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8040" y="0"/>
            <a:ext cx="689075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직사각형 2"/>
          <p:cNvSpPr/>
          <p:nvPr/>
        </p:nvSpPr>
        <p:spPr>
          <a:xfrm>
            <a:off x="604900" y="1462396"/>
            <a:ext cx="5992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제품 이름 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(</a:t>
            </a: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저희 </a:t>
            </a:r>
            <a:r>
              <a:rPr lang="ko-KR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마스코트는 가재입니다 </a:t>
            </a: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)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과제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학살자</a:t>
            </a:r>
            <a:endParaRPr lang="en-US" altLang="ko-K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8382" y="2210835"/>
            <a:ext cx="31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solidFill>
                <a:schemeClr val="bg1">
                  <a:lumMod val="7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664" y="2234784"/>
            <a:ext cx="805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901" y="327617"/>
            <a:ext cx="386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mtClean="0">
                <a:latin typeface="나눔고딕 ExtraBold"/>
              </a:rPr>
              <a:t>가치 제안</a:t>
            </a:r>
            <a:endParaRPr lang="ko-KR" altLang="en-US" sz="3200" b="1" dirty="0">
              <a:latin typeface="나눔고딕 ExtraBold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04901" y="2379525"/>
            <a:ext cx="7306808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가치 제안</a:t>
            </a:r>
            <a:endParaRPr lang="en-US" altLang="ko-K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대학생의 삶의 질은 저희 </a:t>
            </a:r>
            <a:r>
              <a:rPr lang="ko-KR" altLang="en-US" sz="2000" b="1" dirty="0" err="1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어플이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만들어진 전과 후로 나뉩니다</a:t>
            </a:r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.</a:t>
            </a:r>
          </a:p>
          <a:p>
            <a:endParaRPr lang="en-US" altLang="ko-KR" sz="2400" dirty="0" smtClean="0">
              <a:solidFill>
                <a:schemeClr val="bg1">
                  <a:lumMod val="50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r>
              <a:rPr lang="ko-KR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문제</a:t>
            </a:r>
            <a:endParaRPr lang="en-US" altLang="ko-K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과제를 까먹는 문제</a:t>
            </a:r>
            <a:endParaRPr lang="en-US" altLang="ko-KR" sz="2000" b="1" dirty="0" smtClean="0">
              <a:solidFill>
                <a:schemeClr val="bg1">
                  <a:lumMod val="50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과제를 수업시간에 못 들었을 때의 문제</a:t>
            </a:r>
            <a:endParaRPr lang="en-US" altLang="ko-KR" sz="2000" b="1" dirty="0" smtClean="0">
              <a:solidFill>
                <a:schemeClr val="bg1">
                  <a:lumMod val="50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endParaRPr lang="en-US" altLang="ko-KR" sz="2400" b="1" dirty="0">
              <a:solidFill>
                <a:schemeClr val="bg1">
                  <a:lumMod val="50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r>
              <a:rPr lang="ko-KR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해결책 개요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r>
              <a:rPr lang="ko-KR" altLang="en-US" sz="2000" b="1" dirty="0" err="1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어플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과제 </a:t>
            </a:r>
            <a:r>
              <a:rPr lang="ko-KR" altLang="en-US" sz="2000" b="1" dirty="0" err="1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알람을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통해 알려주고</a:t>
            </a:r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,</a:t>
            </a:r>
          </a:p>
          <a:p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온라인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과제 공유를 통해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과제의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내용과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방법을 파악한다</a:t>
            </a:r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.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endParaRPr lang="en-US" altLang="ko-KR" sz="2400" b="1" dirty="0" smtClean="0">
              <a:solidFill>
                <a:schemeClr val="bg1">
                  <a:lumMod val="50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endParaRPr lang="en-US" altLang="ko-KR" sz="2400" b="1" dirty="0">
              <a:solidFill>
                <a:schemeClr val="bg1">
                  <a:lumMod val="50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71" y="351179"/>
            <a:ext cx="2143125" cy="21431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05" y="297738"/>
            <a:ext cx="722026" cy="72202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7206">
            <a:off x="6803069" y="255178"/>
            <a:ext cx="718838" cy="7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6DA91D1-9406-4768-804A-FAC5FC6C9C93}"/>
              </a:ext>
            </a:extLst>
          </p:cNvPr>
          <p:cNvSpPr/>
          <p:nvPr/>
        </p:nvSpPr>
        <p:spPr>
          <a:xfrm rot="5400000">
            <a:off x="2356159" y="-793546"/>
            <a:ext cx="5506611" cy="9368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C426969D-0578-4505-B1E9-8D744A4CFF02}"/>
              </a:ext>
            </a:extLst>
          </p:cNvPr>
          <p:cNvSpPr/>
          <p:nvPr/>
        </p:nvSpPr>
        <p:spPr>
          <a:xfrm rot="16200000">
            <a:off x="8577874" y="5428170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L 도형 14">
            <a:extLst>
              <a:ext uri="{FF2B5EF4-FFF2-40B4-BE49-F238E27FC236}">
                <a16:creationId xmlns:a16="http://schemas.microsoft.com/office/drawing/2014/main" id="{9577A521-21D5-4F80-BF53-AF707FFD43D5}"/>
              </a:ext>
            </a:extLst>
          </p:cNvPr>
          <p:cNvSpPr/>
          <p:nvPr/>
        </p:nvSpPr>
        <p:spPr>
          <a:xfrm rot="5400000">
            <a:off x="1194387" y="368222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4" descr="pexels-photo-14676.png (1920×1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8040" y="0"/>
            <a:ext cx="689075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직사각형 2"/>
          <p:cNvSpPr/>
          <p:nvPr/>
        </p:nvSpPr>
        <p:spPr>
          <a:xfrm>
            <a:off x="888382" y="1439137"/>
            <a:ext cx="471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8382" y="2210835"/>
            <a:ext cx="31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solidFill>
                <a:schemeClr val="bg1">
                  <a:lumMod val="7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664" y="234418"/>
            <a:ext cx="3864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atin typeface="+mj-lt"/>
              </a:rPr>
              <a:t>TASK</a:t>
            </a:r>
            <a:r>
              <a:rPr lang="en-US" altLang="ko-KR" sz="3200" b="1" dirty="0" smtClean="0">
                <a:latin typeface="나눔고딕 ExtraBold"/>
              </a:rPr>
              <a:t> </a:t>
            </a:r>
            <a:endParaRPr lang="ko-KR" altLang="en-US" sz="3200" b="1" dirty="0">
              <a:latin typeface="나눔고딕 ExtraBold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664" y="1439137"/>
            <a:ext cx="8823249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단순 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TASK</a:t>
            </a:r>
          </a:p>
          <a:p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수한이는 게임을 하다가 자꾸만 과제를 까먹는다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.</a:t>
            </a:r>
          </a:p>
          <a:p>
            <a:r>
              <a:rPr lang="ko-KR" alt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어플이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 과제를 상기시켜줘서 과제를 하게 된다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.</a:t>
            </a:r>
          </a:p>
          <a:p>
            <a:endParaRPr lang="en-US" altLang="ko-KR" b="1" dirty="0" smtClean="0">
              <a:solidFill>
                <a:schemeClr val="bg1">
                  <a:lumMod val="50000"/>
                </a:schemeClr>
              </a:solidFill>
              <a:ea typeface="나눔바른고딕 UltraLight" panose="020B0603020101020101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나눔바른고딕 UltraLight" panose="020B0603020101020101" pitchFamily="50" charset="-127"/>
              </a:rPr>
              <a:t>중간 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나눔바른고딕 UltraLight" panose="020B0603020101020101" pitchFamily="50" charset="-127"/>
              </a:rPr>
              <a:t>TASK</a:t>
            </a:r>
          </a:p>
          <a:p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석호는 과제를 하다가 매우 어려운 과제를 만났다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.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그런데 아무도 도와주지 않는다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. </a:t>
            </a:r>
          </a:p>
          <a:p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어떻게든 과제를 제출해야한다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.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 석호는 급하게 앱을 통해 </a:t>
            </a:r>
            <a:endParaRPr lang="en-US" altLang="ko-KR" b="1" dirty="0" smtClean="0">
              <a:solidFill>
                <a:schemeClr val="tx1">
                  <a:lumMod val="50000"/>
                  <a:lumOff val="50000"/>
                </a:schemeClr>
              </a:solidFill>
              <a:ea typeface="나눔바른고딕 UltraLight" panose="020B0603020101020101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다른 사람의 과제를 참고한다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.</a:t>
            </a:r>
          </a:p>
          <a:p>
            <a:endParaRPr lang="en-US" altLang="ko-KR" b="1" dirty="0" smtClean="0">
              <a:solidFill>
                <a:schemeClr val="tx1">
                  <a:lumMod val="95000"/>
                  <a:lumOff val="5000"/>
                </a:schemeClr>
              </a:solidFill>
              <a:ea typeface="나눔바른고딕 UltraLight" panose="020B0603020101020101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나눔바른고딕 UltraLight" panose="020B0603020101020101" pitchFamily="50" charset="-127"/>
              </a:rPr>
              <a:t>복잡 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나눔바른고딕 UltraLight" panose="020B0603020101020101" pitchFamily="50" charset="-127"/>
              </a:rPr>
              <a:t>TASK</a:t>
            </a:r>
          </a:p>
          <a:p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태호는 몸이 너무 아파서 수업에 가지 못했다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.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그런데 수업에 아는 사람이 없다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. </a:t>
            </a:r>
          </a:p>
          <a:p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태호는 이번 수업에서 교수님이 내준 과제가 있는지 알아내야한다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.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태호는 앱을</a:t>
            </a:r>
            <a:endParaRPr lang="en-US" altLang="ko-KR" b="1" dirty="0" smtClean="0">
              <a:solidFill>
                <a:schemeClr val="tx1">
                  <a:lumMod val="50000"/>
                  <a:lumOff val="50000"/>
                </a:schemeClr>
              </a:solidFill>
              <a:ea typeface="나눔바른고딕 UltraLight" panose="020B0603020101020101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통해 공유된 과제 내용을 참고한다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나눔바른고딕 UltraLight" panose="020B0603020101020101" pitchFamily="50" charset="-127"/>
              </a:rPr>
              <a:t>.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ea typeface="나눔바른고딕 UltraLight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49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6DA91D1-9406-4768-804A-FAC5FC6C9C93}"/>
              </a:ext>
            </a:extLst>
          </p:cNvPr>
          <p:cNvSpPr/>
          <p:nvPr/>
        </p:nvSpPr>
        <p:spPr>
          <a:xfrm rot="5400000">
            <a:off x="2356157" y="-793546"/>
            <a:ext cx="5506611" cy="9368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C426969D-0578-4505-B1E9-8D744A4CFF02}"/>
              </a:ext>
            </a:extLst>
          </p:cNvPr>
          <p:cNvSpPr/>
          <p:nvPr/>
        </p:nvSpPr>
        <p:spPr>
          <a:xfrm rot="16200000">
            <a:off x="8577874" y="5428170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L 도형 14">
            <a:extLst>
              <a:ext uri="{FF2B5EF4-FFF2-40B4-BE49-F238E27FC236}">
                <a16:creationId xmlns:a16="http://schemas.microsoft.com/office/drawing/2014/main" id="{9577A521-21D5-4F80-BF53-AF707FFD43D5}"/>
              </a:ext>
            </a:extLst>
          </p:cNvPr>
          <p:cNvSpPr/>
          <p:nvPr/>
        </p:nvSpPr>
        <p:spPr>
          <a:xfrm rot="5400000">
            <a:off x="1194387" y="368222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4" descr="pexels-photo-14676.png (1920×1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8040" y="0"/>
            <a:ext cx="689075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직사각형 3"/>
          <p:cNvSpPr/>
          <p:nvPr/>
        </p:nvSpPr>
        <p:spPr>
          <a:xfrm>
            <a:off x="888382" y="2210835"/>
            <a:ext cx="31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solidFill>
                <a:schemeClr val="bg1">
                  <a:lumMod val="7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718" y="260005"/>
            <a:ext cx="415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나눔고딕 ExtraBold"/>
              </a:rPr>
              <a:t>단순 </a:t>
            </a:r>
            <a:r>
              <a:rPr lang="en-US" altLang="ko-KR" sz="3200" b="1" dirty="0" smtClean="0">
                <a:latin typeface="나눔고딕 ExtraBold"/>
              </a:rPr>
              <a:t>TASK </a:t>
            </a:r>
            <a:r>
              <a:rPr lang="ko-KR" altLang="en-US" sz="3200" b="1" dirty="0" smtClean="0">
                <a:latin typeface="나눔고딕 ExtraBold"/>
              </a:rPr>
              <a:t>스토리보드</a:t>
            </a:r>
            <a:endParaRPr lang="ko-KR" altLang="en-US" sz="3200" b="1" dirty="0">
              <a:latin typeface="나눔고딕 ExtraBold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53" y="552392"/>
            <a:ext cx="7628544" cy="5721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172" y="1360501"/>
            <a:ext cx="34408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#1</a:t>
            </a:r>
          </a:p>
          <a:p>
            <a:r>
              <a:rPr lang="ko-KR" altLang="en-US" sz="1600" dirty="0" smtClean="0"/>
              <a:t>앵글 주인공 옆과 뒤 사이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#2</a:t>
            </a:r>
          </a:p>
          <a:p>
            <a:r>
              <a:rPr lang="ko-KR" altLang="en-US" sz="1600" dirty="0" smtClean="0"/>
              <a:t>앵글 주인공 </a:t>
            </a:r>
            <a:r>
              <a:rPr lang="ko-KR" altLang="en-US" sz="1600" dirty="0"/>
              <a:t>옆과 뒤 </a:t>
            </a:r>
            <a:r>
              <a:rPr lang="ko-KR" altLang="en-US" sz="1600" dirty="0" smtClean="0"/>
              <a:t>사이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#3 </a:t>
            </a:r>
          </a:p>
          <a:p>
            <a:r>
              <a:rPr lang="ko-KR" altLang="en-US" sz="1600" dirty="0"/>
              <a:t>앵글 주인공 옆과 뒤 사이</a:t>
            </a:r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#4</a:t>
            </a:r>
          </a:p>
          <a:p>
            <a:r>
              <a:rPr lang="ko-KR" altLang="en-US" sz="1600" dirty="0" smtClean="0"/>
              <a:t>핸드폰 클로즈업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#5</a:t>
            </a:r>
          </a:p>
          <a:p>
            <a:r>
              <a:rPr lang="ko-KR" altLang="en-US" sz="1600" dirty="0" smtClean="0"/>
              <a:t>과제를 하는 장면 </a:t>
            </a:r>
            <a:endParaRPr lang="en-US" altLang="ko-KR" sz="1600" dirty="0" smtClean="0"/>
          </a:p>
          <a:p>
            <a:r>
              <a:rPr lang="ko-KR" altLang="en-US" sz="1600" dirty="0" smtClean="0"/>
              <a:t>주인공 옆과 뒤 사이로 앵글 복귀</a:t>
            </a:r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#6</a:t>
            </a:r>
          </a:p>
          <a:p>
            <a:r>
              <a:rPr lang="ko-KR" altLang="en-US" sz="1600" dirty="0" err="1" smtClean="0"/>
              <a:t>앵클</a:t>
            </a:r>
            <a:r>
              <a:rPr lang="ko-KR" altLang="en-US" sz="1600" dirty="0" smtClean="0"/>
              <a:t> 주인공 옆과 뒤 사이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 smtClean="0"/>
              <a:t>대사는 스토리 보드에 적음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17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6DA91D1-9406-4768-804A-FAC5FC6C9C93}"/>
              </a:ext>
            </a:extLst>
          </p:cNvPr>
          <p:cNvSpPr/>
          <p:nvPr/>
        </p:nvSpPr>
        <p:spPr>
          <a:xfrm rot="5400000">
            <a:off x="2356157" y="-793546"/>
            <a:ext cx="5506611" cy="9368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C426969D-0578-4505-B1E9-8D744A4CFF02}"/>
              </a:ext>
            </a:extLst>
          </p:cNvPr>
          <p:cNvSpPr/>
          <p:nvPr/>
        </p:nvSpPr>
        <p:spPr>
          <a:xfrm rot="16200000">
            <a:off x="8577874" y="5428170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L 도형 14">
            <a:extLst>
              <a:ext uri="{FF2B5EF4-FFF2-40B4-BE49-F238E27FC236}">
                <a16:creationId xmlns:a16="http://schemas.microsoft.com/office/drawing/2014/main" id="{9577A521-21D5-4F80-BF53-AF707FFD43D5}"/>
              </a:ext>
            </a:extLst>
          </p:cNvPr>
          <p:cNvSpPr/>
          <p:nvPr/>
        </p:nvSpPr>
        <p:spPr>
          <a:xfrm rot="5400000">
            <a:off x="1194387" y="368222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4" descr="pexels-photo-14676.png (1920×1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8040" y="0"/>
            <a:ext cx="689075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직사각형 3"/>
          <p:cNvSpPr/>
          <p:nvPr/>
        </p:nvSpPr>
        <p:spPr>
          <a:xfrm>
            <a:off x="888382" y="2210835"/>
            <a:ext cx="31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solidFill>
                <a:schemeClr val="bg1">
                  <a:lumMod val="7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960" y="275908"/>
            <a:ext cx="480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나눔고딕 ExtraBold"/>
              </a:rPr>
              <a:t>중간 </a:t>
            </a:r>
            <a:r>
              <a:rPr lang="en-US" altLang="ko-KR" sz="3200" b="1" dirty="0" smtClean="0">
                <a:latin typeface="나눔고딕 ExtraBold"/>
              </a:rPr>
              <a:t>TASK </a:t>
            </a:r>
            <a:r>
              <a:rPr lang="ko-KR" altLang="en-US" sz="3200" b="1" dirty="0" smtClean="0">
                <a:latin typeface="나눔고딕 ExtraBold"/>
              </a:rPr>
              <a:t>스토리보드</a:t>
            </a:r>
            <a:endParaRPr lang="ko-KR" altLang="en-US" sz="3200" b="1" dirty="0">
              <a:latin typeface="나눔고딕 Extra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350" y="1319247"/>
            <a:ext cx="34408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ea typeface="나눔고딕 ExtraBold" panose="020D0904000000000000"/>
              </a:rPr>
              <a:t>#1</a:t>
            </a:r>
          </a:p>
          <a:p>
            <a:r>
              <a:rPr lang="ko-KR" altLang="en-US" sz="1400" dirty="0" smtClean="0">
                <a:ea typeface="나눔고딕 ExtraBold" panose="020D0904000000000000"/>
              </a:rPr>
              <a:t>앵글 주인공 뒤</a:t>
            </a:r>
            <a:endParaRPr lang="en-US" altLang="ko-KR" sz="1400" dirty="0">
              <a:ea typeface="나눔고딕 ExtraBold" panose="020D0904000000000000"/>
            </a:endParaRPr>
          </a:p>
          <a:p>
            <a:endParaRPr lang="en-US" altLang="ko-KR" sz="1400" dirty="0" smtClean="0">
              <a:ea typeface="나눔고딕 ExtraBold" panose="020D0904000000000000"/>
            </a:endParaRPr>
          </a:p>
          <a:p>
            <a:r>
              <a:rPr lang="en-US" altLang="ko-KR" sz="1400" dirty="0" smtClean="0">
                <a:ea typeface="나눔고딕 ExtraBold" panose="020D0904000000000000"/>
              </a:rPr>
              <a:t>#2</a:t>
            </a:r>
          </a:p>
          <a:p>
            <a:r>
              <a:rPr lang="ko-KR" altLang="en-US" sz="1400" dirty="0" smtClean="0">
                <a:ea typeface="나눔고딕 ExtraBold" panose="020D0904000000000000"/>
              </a:rPr>
              <a:t>앵글 주인공 뒤</a:t>
            </a:r>
            <a:endParaRPr lang="en-US" altLang="ko-KR" sz="1400" dirty="0" smtClean="0">
              <a:ea typeface="나눔고딕 ExtraBold" panose="020D0904000000000000"/>
            </a:endParaRPr>
          </a:p>
          <a:p>
            <a:r>
              <a:rPr lang="ko-KR" altLang="en-US" sz="1400" dirty="0" smtClean="0">
                <a:ea typeface="나눔고딕 ExtraBold" panose="020D0904000000000000"/>
              </a:rPr>
              <a:t>아 과제가 너무 어렵네 어떡하지</a:t>
            </a:r>
            <a:r>
              <a:rPr lang="en-US" altLang="ko-KR" sz="1400" dirty="0" smtClean="0">
                <a:ea typeface="나눔고딕 ExtraBold" panose="020D0904000000000000"/>
              </a:rPr>
              <a:t>?</a:t>
            </a:r>
          </a:p>
          <a:p>
            <a:endParaRPr lang="en-US" altLang="ko-KR" sz="1400" dirty="0" smtClean="0">
              <a:ea typeface="나눔고딕 ExtraBold" panose="020D0904000000000000"/>
            </a:endParaRPr>
          </a:p>
          <a:p>
            <a:r>
              <a:rPr lang="en-US" altLang="ko-KR" sz="1400" dirty="0" smtClean="0">
                <a:ea typeface="나눔고딕 ExtraBold" panose="020D0904000000000000"/>
              </a:rPr>
              <a:t>#3</a:t>
            </a:r>
          </a:p>
          <a:p>
            <a:r>
              <a:rPr lang="ko-KR" altLang="en-US" sz="1400" dirty="0" smtClean="0">
                <a:ea typeface="나눔고딕 ExtraBold" panose="020D0904000000000000"/>
              </a:rPr>
              <a:t>핸드폰 클로즈업</a:t>
            </a:r>
            <a:endParaRPr lang="en-US" altLang="ko-KR" sz="1400" dirty="0" smtClean="0">
              <a:ea typeface="나눔고딕 ExtraBold" panose="020D0904000000000000"/>
            </a:endParaRPr>
          </a:p>
          <a:p>
            <a:r>
              <a:rPr lang="ko-KR" altLang="en-US" sz="1400" dirty="0" smtClean="0">
                <a:ea typeface="나눔고딕 ExtraBold" panose="020D0904000000000000"/>
              </a:rPr>
              <a:t>친구들에게 물어봐야겠다</a:t>
            </a:r>
            <a:r>
              <a:rPr lang="en-US" altLang="ko-KR" sz="1400" dirty="0" smtClean="0">
                <a:ea typeface="나눔고딕 ExtraBold" panose="020D0904000000000000"/>
              </a:rPr>
              <a:t>.</a:t>
            </a:r>
          </a:p>
          <a:p>
            <a:r>
              <a:rPr lang="ko-KR" altLang="en-US" sz="1400" dirty="0" smtClean="0">
                <a:ea typeface="나눔고딕 ExtraBold" panose="020D0904000000000000"/>
              </a:rPr>
              <a:t>친구들이 답이 없네 어떡하지</a:t>
            </a:r>
            <a:r>
              <a:rPr lang="en-US" altLang="ko-KR" sz="1400" dirty="0" smtClean="0">
                <a:ea typeface="나눔고딕 ExtraBold" panose="020D0904000000000000"/>
              </a:rPr>
              <a:t>?</a:t>
            </a:r>
          </a:p>
          <a:p>
            <a:endParaRPr lang="en-US" altLang="ko-KR" sz="1400" dirty="0">
              <a:ea typeface="나눔고딕 ExtraBold" panose="020D0904000000000000"/>
            </a:endParaRPr>
          </a:p>
          <a:p>
            <a:r>
              <a:rPr lang="en-US" altLang="ko-KR" sz="1400" dirty="0" smtClean="0">
                <a:ea typeface="나눔고딕 ExtraBold" panose="020D0904000000000000"/>
              </a:rPr>
              <a:t>#4</a:t>
            </a:r>
          </a:p>
          <a:p>
            <a:r>
              <a:rPr lang="ko-KR" altLang="en-US" sz="1400" dirty="0" smtClean="0">
                <a:ea typeface="나눔고딕 ExtraBold" panose="020D0904000000000000"/>
              </a:rPr>
              <a:t>핸드폰 클로즈업</a:t>
            </a:r>
            <a:endParaRPr lang="en-US" altLang="ko-KR" sz="1400" dirty="0" smtClean="0">
              <a:ea typeface="나눔고딕 ExtraBold" panose="020D0904000000000000"/>
            </a:endParaRPr>
          </a:p>
          <a:p>
            <a:r>
              <a:rPr lang="ko-KR" altLang="en-US" sz="1400" dirty="0" smtClean="0">
                <a:ea typeface="나눔고딕 ExtraBold" panose="020D0904000000000000"/>
              </a:rPr>
              <a:t>아</a:t>
            </a:r>
            <a:r>
              <a:rPr lang="en-US" altLang="ko-KR" sz="1400" dirty="0" smtClean="0">
                <a:ea typeface="나눔고딕 ExtraBold" panose="020D0904000000000000"/>
              </a:rPr>
              <a:t>! </a:t>
            </a:r>
            <a:r>
              <a:rPr lang="ko-KR" altLang="en-US" sz="1400" dirty="0" smtClean="0">
                <a:ea typeface="나눔고딕 ExtraBold" panose="020D0904000000000000"/>
              </a:rPr>
              <a:t>과제 대학살이 있었지</a:t>
            </a:r>
            <a:r>
              <a:rPr lang="en-US" altLang="ko-KR" sz="1400" dirty="0" smtClean="0">
                <a:ea typeface="나눔고딕 ExtraBold" panose="020D0904000000000000"/>
              </a:rPr>
              <a:t>!</a:t>
            </a:r>
          </a:p>
          <a:p>
            <a:endParaRPr lang="en-US" altLang="ko-KR" sz="1400" dirty="0">
              <a:ea typeface="나눔고딕 ExtraBold" panose="020D0904000000000000"/>
            </a:endParaRPr>
          </a:p>
          <a:p>
            <a:r>
              <a:rPr lang="en-US" altLang="ko-KR" sz="1400" dirty="0" smtClean="0">
                <a:ea typeface="나눔고딕 ExtraBold" panose="020D0904000000000000"/>
              </a:rPr>
              <a:t>#5</a:t>
            </a:r>
          </a:p>
          <a:p>
            <a:r>
              <a:rPr lang="ko-KR" altLang="en-US" sz="1400" dirty="0" smtClean="0">
                <a:ea typeface="나눔고딕 ExtraBold" panose="020D0904000000000000"/>
              </a:rPr>
              <a:t>핸드폰 클로즈업</a:t>
            </a:r>
            <a:endParaRPr lang="en-US" altLang="ko-KR" sz="1400" dirty="0" smtClean="0">
              <a:ea typeface="나눔고딕 ExtraBold" panose="020D0904000000000000"/>
            </a:endParaRPr>
          </a:p>
          <a:p>
            <a:r>
              <a:rPr lang="ko-KR" altLang="en-US" sz="1400" dirty="0" smtClean="0">
                <a:ea typeface="나눔고딕 ExtraBold" panose="020D0904000000000000"/>
              </a:rPr>
              <a:t>아 이렇게 하면 되는 구나</a:t>
            </a:r>
            <a:r>
              <a:rPr lang="en-US" altLang="ko-KR" sz="1400" dirty="0" smtClean="0">
                <a:ea typeface="나눔고딕 ExtraBold" panose="020D0904000000000000"/>
              </a:rPr>
              <a:t>!</a:t>
            </a:r>
          </a:p>
          <a:p>
            <a:endParaRPr lang="en-US" altLang="ko-KR" sz="1400" dirty="0">
              <a:ea typeface="나눔고딕 ExtraBold" panose="020D0904000000000000"/>
            </a:endParaRPr>
          </a:p>
          <a:p>
            <a:r>
              <a:rPr lang="en-US" altLang="ko-KR" sz="1400" dirty="0" smtClean="0">
                <a:ea typeface="나눔고딕 ExtraBold" panose="020D0904000000000000"/>
              </a:rPr>
              <a:t>#6</a:t>
            </a:r>
          </a:p>
          <a:p>
            <a:r>
              <a:rPr lang="ko-KR" altLang="en-US" sz="1400" dirty="0" err="1" smtClean="0">
                <a:ea typeface="나눔고딕 ExtraBold" panose="020D0904000000000000"/>
              </a:rPr>
              <a:t>앵클</a:t>
            </a:r>
            <a:r>
              <a:rPr lang="ko-KR" altLang="en-US" sz="1400" dirty="0" smtClean="0">
                <a:ea typeface="나눔고딕 ExtraBold" panose="020D0904000000000000"/>
              </a:rPr>
              <a:t> 주인공 뒤로 복귀</a:t>
            </a:r>
            <a:endParaRPr lang="en-US" altLang="ko-KR" sz="1400" dirty="0" smtClean="0">
              <a:ea typeface="나눔고딕 ExtraBold" panose="020D0904000000000000"/>
            </a:endParaRPr>
          </a:p>
          <a:p>
            <a:r>
              <a:rPr lang="ko-KR" altLang="en-US" sz="1400" dirty="0" smtClean="0">
                <a:ea typeface="나눔고딕 ExtraBold" panose="020D0904000000000000"/>
              </a:rPr>
              <a:t>끝났다</a:t>
            </a:r>
            <a:r>
              <a:rPr lang="en-US" altLang="ko-KR" sz="1400" dirty="0" smtClean="0">
                <a:ea typeface="나눔고딕 ExtraBold" panose="020D0904000000000000"/>
              </a:rPr>
              <a:t>!</a:t>
            </a:r>
          </a:p>
          <a:p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69" y="584200"/>
            <a:ext cx="7309428" cy="54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6DA91D1-9406-4768-804A-FAC5FC6C9C93}"/>
              </a:ext>
            </a:extLst>
          </p:cNvPr>
          <p:cNvSpPr/>
          <p:nvPr/>
        </p:nvSpPr>
        <p:spPr>
          <a:xfrm rot="5400000">
            <a:off x="2356157" y="-793546"/>
            <a:ext cx="5506611" cy="9368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C426969D-0578-4505-B1E9-8D744A4CFF02}"/>
              </a:ext>
            </a:extLst>
          </p:cNvPr>
          <p:cNvSpPr/>
          <p:nvPr/>
        </p:nvSpPr>
        <p:spPr>
          <a:xfrm rot="16200000">
            <a:off x="8577874" y="5428170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L 도형 14">
            <a:extLst>
              <a:ext uri="{FF2B5EF4-FFF2-40B4-BE49-F238E27FC236}">
                <a16:creationId xmlns:a16="http://schemas.microsoft.com/office/drawing/2014/main" id="{9577A521-21D5-4F80-BF53-AF707FFD43D5}"/>
              </a:ext>
            </a:extLst>
          </p:cNvPr>
          <p:cNvSpPr/>
          <p:nvPr/>
        </p:nvSpPr>
        <p:spPr>
          <a:xfrm rot="5400000">
            <a:off x="1194387" y="368222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4" descr="pexels-photo-14676.png (1920×1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8040" y="0"/>
            <a:ext cx="689075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직사각형 3"/>
          <p:cNvSpPr/>
          <p:nvPr/>
        </p:nvSpPr>
        <p:spPr>
          <a:xfrm>
            <a:off x="888382" y="2210835"/>
            <a:ext cx="31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solidFill>
                <a:schemeClr val="bg1">
                  <a:lumMod val="7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16" y="299756"/>
            <a:ext cx="438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나눔고딕 ExtraBold"/>
              </a:rPr>
              <a:t>복잡 </a:t>
            </a:r>
            <a:r>
              <a:rPr lang="en-US" altLang="ko-KR" sz="3200" b="1" dirty="0" smtClean="0">
                <a:latin typeface="나눔고딕 ExtraBold"/>
              </a:rPr>
              <a:t>TASK </a:t>
            </a:r>
            <a:r>
              <a:rPr lang="ko-KR" altLang="en-US" sz="3200" b="1" dirty="0" smtClean="0">
                <a:latin typeface="나눔고딕 ExtraBold"/>
              </a:rPr>
              <a:t>스토리보드</a:t>
            </a:r>
            <a:endParaRPr lang="ko-KR" altLang="en-US" sz="3200" b="1" dirty="0">
              <a:latin typeface="나눔고딕 Extra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683" y="1452115"/>
            <a:ext cx="242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앵글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클로즈업 등 사진에 포함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0012" y="1191517"/>
            <a:ext cx="6911188" cy="51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6DA91D1-9406-4768-804A-FAC5FC6C9C93}"/>
              </a:ext>
            </a:extLst>
          </p:cNvPr>
          <p:cNvSpPr/>
          <p:nvPr/>
        </p:nvSpPr>
        <p:spPr>
          <a:xfrm rot="5400000">
            <a:off x="2356157" y="-793546"/>
            <a:ext cx="5506611" cy="9368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C426969D-0578-4505-B1E9-8D744A4CFF02}"/>
              </a:ext>
            </a:extLst>
          </p:cNvPr>
          <p:cNvSpPr/>
          <p:nvPr/>
        </p:nvSpPr>
        <p:spPr>
          <a:xfrm rot="16200000">
            <a:off x="8577874" y="5428170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L 도형 14">
            <a:extLst>
              <a:ext uri="{FF2B5EF4-FFF2-40B4-BE49-F238E27FC236}">
                <a16:creationId xmlns:a16="http://schemas.microsoft.com/office/drawing/2014/main" id="{9577A521-21D5-4F80-BF53-AF707FFD43D5}"/>
              </a:ext>
            </a:extLst>
          </p:cNvPr>
          <p:cNvSpPr/>
          <p:nvPr/>
        </p:nvSpPr>
        <p:spPr>
          <a:xfrm rot="5400000">
            <a:off x="1194387" y="368222"/>
            <a:ext cx="446666" cy="1984558"/>
          </a:xfrm>
          <a:prstGeom prst="corner">
            <a:avLst>
              <a:gd name="adj1" fmla="val 10195"/>
              <a:gd name="adj2" fmla="val 10195"/>
            </a:avLst>
          </a:prstGeom>
          <a:gradFill>
            <a:gsLst>
              <a:gs pos="0">
                <a:srgbClr val="2D303C"/>
              </a:gs>
              <a:gs pos="100000">
                <a:srgbClr val="BC804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4" descr="pexels-photo-14676.png (1920×1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8040" y="0"/>
            <a:ext cx="689075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직사각형 3"/>
          <p:cNvSpPr/>
          <p:nvPr/>
        </p:nvSpPr>
        <p:spPr>
          <a:xfrm>
            <a:off x="888382" y="2210835"/>
            <a:ext cx="31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>
              <a:solidFill>
                <a:schemeClr val="bg1">
                  <a:lumMod val="7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901" y="1360501"/>
            <a:ext cx="8826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+mj-ea"/>
                <a:ea typeface="+mj-ea"/>
              </a:rPr>
              <a:t>과제 </a:t>
            </a:r>
            <a:r>
              <a:rPr lang="ko-KR" altLang="en-US" b="1" dirty="0" smtClean="0">
                <a:latin typeface="+mj-ea"/>
                <a:ea typeface="+mj-ea"/>
              </a:rPr>
              <a:t>요약</a:t>
            </a:r>
            <a:endParaRPr lang="en-US" altLang="ko-KR" b="1" dirty="0" smtClean="0">
              <a:latin typeface="+mj-ea"/>
              <a:ea typeface="+mj-ea"/>
            </a:endParaRPr>
          </a:p>
          <a:p>
            <a:pPr fontAlgn="base"/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어플의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 이름 및 가치 제안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: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과제 학살자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,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나눔바른고딕 UltraLight" panose="020B0603020101020101" pitchFamily="50" charset="-127"/>
              </a:rPr>
              <a:t>대학생의 삶의 질은 저희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나눔바른고딕 UltraLight" panose="020B0603020101020101" pitchFamily="50" charset="-127"/>
              </a:rPr>
              <a:t>어플이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나눔바른고딕 UltraLight" panose="020B0603020101020101" pitchFamily="50" charset="-127"/>
              </a:rPr>
              <a:t> 만들어진 전과 후로 나뉩니다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ea typeface="나눔바른고딕 UltraLight" panose="020B0603020101020101" pitchFamily="50" charset="-127"/>
              </a:rPr>
              <a:t>.</a:t>
            </a:r>
          </a:p>
          <a:p>
            <a:pPr fontAlgn="base"/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어플이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 해결할 문제점 및 해결책 개요 작성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anose="020D0904000000000000"/>
              <a:ea typeface="+mj-ea"/>
            </a:endParaRPr>
          </a:p>
          <a:p>
            <a:pPr fontAlgn="base"/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어플을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 통해 할 수 있는 단순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,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중간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,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복잡의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TASK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작성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anose="020D0904000000000000"/>
              <a:ea typeface="+mj-ea"/>
            </a:endParaRPr>
          </a:p>
          <a:p>
            <a:pPr fontAlgn="base"/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이를 바탕으로 한 스토리보드 작성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,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동영상 촬영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anose="020D0904000000000000"/>
              <a:ea typeface="+mj-ea"/>
            </a:endParaRPr>
          </a:p>
          <a:p>
            <a:pPr fontAlgn="base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fontAlgn="base"/>
            <a:r>
              <a:rPr lang="ko-KR" altLang="en-US" b="1" dirty="0">
                <a:latin typeface="+mj-ea"/>
                <a:ea typeface="+mj-ea"/>
              </a:rPr>
              <a:t>배운 </a:t>
            </a:r>
            <a:r>
              <a:rPr lang="ko-KR" altLang="en-US" b="1" dirty="0" smtClean="0">
                <a:latin typeface="+mj-ea"/>
                <a:ea typeface="+mj-ea"/>
              </a:rPr>
              <a:t>점</a:t>
            </a:r>
            <a:endParaRPr lang="en-US" altLang="ko-KR" b="1" dirty="0" smtClean="0">
              <a:latin typeface="+mj-ea"/>
              <a:ea typeface="+mj-ea"/>
            </a:endParaRPr>
          </a:p>
          <a:p>
            <a:pPr fontAlgn="base"/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어플의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 가치 제안을 함으로써 우리 </a:t>
            </a:r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어플만의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 강점을 찾아보는 과정을 배우게 됨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anose="020D0904000000000000"/>
              <a:ea typeface="+mj-ea"/>
            </a:endParaRPr>
          </a:p>
          <a:p>
            <a:pPr fontAlgn="base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TASK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를 작성하면서 </a:t>
            </a:r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어플이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 할 수 있는 일을 다시 생각해보게 됨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/>
                <a:ea typeface="+mj-ea"/>
              </a:rPr>
              <a:t>.</a:t>
            </a:r>
          </a:p>
          <a:p>
            <a:pPr fontAlgn="base"/>
            <a:endParaRPr lang="ko-KR" altLang="en-US" dirty="0">
              <a:latin typeface="+mj-ea"/>
              <a:ea typeface="+mj-ea"/>
            </a:endParaRPr>
          </a:p>
          <a:p>
            <a:pPr fontAlgn="base"/>
            <a:r>
              <a:rPr lang="ko-KR" altLang="en-US" b="1" dirty="0">
                <a:latin typeface="+mj-ea"/>
                <a:ea typeface="+mj-ea"/>
              </a:rPr>
              <a:t>다음 단계는</a:t>
            </a:r>
            <a:r>
              <a:rPr lang="en-US" altLang="ko-KR" b="1" dirty="0" smtClean="0">
                <a:latin typeface="+mj-ea"/>
                <a:ea typeface="+mj-ea"/>
              </a:rPr>
              <a:t>?</a:t>
            </a:r>
          </a:p>
          <a:p>
            <a:pPr fontAlgn="base"/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추가하면 좋을 기능 생각하기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  <a:p>
            <a:pPr fontAlgn="base"/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이를 바탕으로 완성도 있는 </a:t>
            </a:r>
            <a:r>
              <a:rPr lang="ko-KR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프로토타입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fontAlgn="base"/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프로토타입을 어떤 방법으로 제작할 지 생각해보기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구현 방법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)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901" y="327617"/>
            <a:ext cx="386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나눔고딕 ExtraBold"/>
              </a:rPr>
              <a:t>요약</a:t>
            </a:r>
            <a:endParaRPr lang="ko-KR" altLang="en-US" sz="3200" b="1" dirty="0">
              <a:latin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8293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exels-photo-14676.png (1920×1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5994400" y="7126514"/>
            <a:ext cx="7898316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 smtClean="0">
                <a:solidFill>
                  <a:srgbClr val="4E5946">
                    <a:alpha val="70000"/>
                  </a:srgbClr>
                </a:solidFill>
              </a:rPr>
              <a:t>T</a:t>
            </a:r>
            <a:r>
              <a:rPr lang="en-US" altLang="ko-KR" sz="16600" dirty="0" smtClean="0">
                <a:solidFill>
                  <a:srgbClr val="705A43">
                    <a:alpha val="70000"/>
                  </a:srgbClr>
                </a:solidFill>
              </a:rPr>
              <a:t>H</a:t>
            </a:r>
            <a:r>
              <a:rPr lang="en-US" altLang="ko-KR" sz="16600" dirty="0" smtClean="0">
                <a:solidFill>
                  <a:srgbClr val="2D303C">
                    <a:alpha val="70000"/>
                  </a:srgbClr>
                </a:solidFill>
              </a:rPr>
              <a:t>A</a:t>
            </a:r>
            <a:r>
              <a:rPr lang="en-US" altLang="ko-KR" sz="16600" dirty="0" smtClean="0">
                <a:solidFill>
                  <a:srgbClr val="BC8045">
                    <a:alpha val="70000"/>
                  </a:srgbClr>
                </a:solidFill>
              </a:rPr>
              <a:t>N</a:t>
            </a:r>
            <a:r>
              <a:rPr lang="en-US" altLang="ko-KR" sz="16600" dirty="0" smtClean="0">
                <a:solidFill>
                  <a:srgbClr val="B4AB4B">
                    <a:alpha val="70000"/>
                  </a:srgbClr>
                </a:solidFill>
              </a:rPr>
              <a:t>K</a:t>
            </a:r>
            <a:r>
              <a:rPr lang="en-US" altLang="ko-KR" sz="16600" dirty="0" smtClean="0"/>
              <a:t> </a:t>
            </a:r>
          </a:p>
          <a:p>
            <a:r>
              <a:rPr lang="en-US" altLang="ko-KR" sz="16600" dirty="0">
                <a:solidFill>
                  <a:srgbClr val="B4AB4B">
                    <a:alpha val="70000"/>
                  </a:srgbClr>
                </a:solidFill>
              </a:rPr>
              <a:t>Y</a:t>
            </a:r>
            <a:r>
              <a:rPr lang="en-US" altLang="ko-KR" sz="16600" dirty="0">
                <a:solidFill>
                  <a:srgbClr val="BC8045">
                    <a:alpha val="70000"/>
                  </a:srgbClr>
                </a:solidFill>
              </a:rPr>
              <a:t>O</a:t>
            </a:r>
            <a:r>
              <a:rPr lang="en-US" altLang="ko-KR" sz="16600" dirty="0">
                <a:solidFill>
                  <a:srgbClr val="4E5946">
                    <a:alpha val="70000"/>
                  </a:srgbClr>
                </a:solidFill>
              </a:rPr>
              <a:t>U</a:t>
            </a:r>
            <a:endParaRPr lang="ko-KR" altLang="en-US" sz="16600" dirty="0">
              <a:solidFill>
                <a:srgbClr val="4E5946">
                  <a:alpha val="70000"/>
                </a:srgb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514350" y="2179184"/>
            <a:ext cx="13258800" cy="2499632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4441357" y="2179184"/>
            <a:ext cx="3309286" cy="2499632"/>
            <a:chOff x="4549443" y="2162628"/>
            <a:chExt cx="3309286" cy="2499632"/>
          </a:xfrm>
        </p:grpSpPr>
        <p:sp>
          <p:nvSpPr>
            <p:cNvPr id="3" name="직사각형 2"/>
            <p:cNvSpPr/>
            <p:nvPr/>
          </p:nvSpPr>
          <p:spPr>
            <a:xfrm>
              <a:off x="4549443" y="2162628"/>
              <a:ext cx="84189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600" dirty="0" smtClean="0">
                  <a:solidFill>
                    <a:srgbClr val="4E5946">
                      <a:alpha val="70000"/>
                    </a:srgbClr>
                  </a:solidFill>
                </a:rPr>
                <a:t>T</a:t>
              </a:r>
              <a:endParaRPr lang="ko-KR" altLang="en-US" dirty="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4970391" y="2162628"/>
              <a:ext cx="107753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600" dirty="0" smtClean="0">
                  <a:solidFill>
                    <a:srgbClr val="705A43">
                      <a:alpha val="70000"/>
                    </a:srgbClr>
                  </a:solidFill>
                </a:rPr>
                <a:t>H</a:t>
              </a:r>
              <a:endParaRPr lang="ko-KR" altLang="en-US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5699140" y="2162628"/>
              <a:ext cx="99578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600" dirty="0" smtClean="0">
                  <a:solidFill>
                    <a:srgbClr val="B4AB4B"/>
                  </a:solidFill>
                </a:rPr>
                <a:t>A</a:t>
              </a:r>
              <a:endParaRPr lang="ko-KR" altLang="en-US" dirty="0">
                <a:solidFill>
                  <a:srgbClr val="B4AB4B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6300907" y="2162628"/>
              <a:ext cx="112723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600" dirty="0" smtClean="0">
                  <a:solidFill>
                    <a:srgbClr val="BC8045">
                      <a:alpha val="70000"/>
                    </a:srgbClr>
                  </a:solidFill>
                </a:rPr>
                <a:t>N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947902" y="2162628"/>
              <a:ext cx="91082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600" dirty="0" smtClean="0">
                  <a:solidFill>
                    <a:srgbClr val="B4AB4B">
                      <a:alpha val="70000"/>
                    </a:srgbClr>
                  </a:solidFill>
                </a:rPr>
                <a:t>K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236474" y="3092600"/>
              <a:ext cx="87876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600" dirty="0" smtClean="0">
                  <a:solidFill>
                    <a:srgbClr val="B4AB4B">
                      <a:alpha val="70000"/>
                    </a:srgbClr>
                  </a:solidFill>
                </a:rPr>
                <a:t>Y</a:t>
              </a:r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646202" y="3092600"/>
              <a:ext cx="113685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600" dirty="0" smtClean="0">
                  <a:solidFill>
                    <a:srgbClr val="BC8045">
                      <a:alpha val="70000"/>
                    </a:srgbClr>
                  </a:solidFill>
                </a:rPr>
                <a:t>O</a:t>
              </a:r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84397" y="3092600"/>
              <a:ext cx="1050288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9600" dirty="0" smtClean="0">
                  <a:solidFill>
                    <a:srgbClr val="4E5946">
                      <a:alpha val="70000"/>
                    </a:srgbClr>
                  </a:solidFill>
                </a:rPr>
                <a:t>U</a:t>
              </a:r>
              <a:endParaRPr lang="ko-KR" altLang="en-US" sz="9600" dirty="0">
                <a:solidFill>
                  <a:srgbClr val="4E5946">
                    <a:alpha val="7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9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382</Words>
  <Application>Microsoft Office PowerPoint</Application>
  <PresentationFormat>와이드스크린</PresentationFormat>
  <Paragraphs>110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나눔고딕 ExtraBold</vt:lpstr>
      <vt:lpstr>나눔바른고딕 UltraLight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강태호</cp:lastModifiedBy>
  <cp:revision>33</cp:revision>
  <dcterms:created xsi:type="dcterms:W3CDTF">2017-12-16T22:24:22Z</dcterms:created>
  <dcterms:modified xsi:type="dcterms:W3CDTF">2018-10-17T13:19:53Z</dcterms:modified>
</cp:coreProperties>
</file>