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5" r:id="rId6"/>
    <p:sldId id="266" r:id="rId7"/>
    <p:sldId id="264" r:id="rId8"/>
    <p:sldId id="267" r:id="rId9"/>
    <p:sldId id="269" r:id="rId10"/>
    <p:sldId id="271" r:id="rId11"/>
    <p:sldId id="270" r:id="rId12"/>
    <p:sldId id="257" r:id="rId13"/>
  </p:sldIdLst>
  <p:sldSz cx="12192000" cy="6858000"/>
  <p:notesSz cx="6858000" cy="9144000"/>
  <p:embeddedFontLst>
    <p:embeddedFont>
      <p:font typeface="KoPub돋움체 Bold" panose="00000800000000000000" pitchFamily="2" charset="-127"/>
      <p:bold r:id="rId14"/>
    </p:embeddedFont>
    <p:embeddedFont>
      <p:font typeface="KoPub돋움체 Light" panose="00000300000000000000" pitchFamily="2" charset="-127"/>
      <p:regular r:id="rId15"/>
    </p:embeddedFont>
    <p:embeddedFont>
      <p:font typeface="맑은 고딕" panose="020B0503020000020004" pitchFamily="50" charset="-127"/>
      <p:regular r:id="rId16"/>
      <p:bold r:id="rId1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강태호" initials="강" lastIdx="1" clrIdx="0">
    <p:extLst>
      <p:ext uri="{19B8F6BF-5375-455C-9EA6-DF929625EA0E}">
        <p15:presenceInfo xmlns:p15="http://schemas.microsoft.com/office/powerpoint/2012/main" userId="S-1-5-21-2726325996-3342396786-942454663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E3ABCB-927C-4CF9-BDD8-BA96CE711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B6048C8-A9E8-4620-BABF-50A577E05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D57391-6A94-4242-9F99-21116C52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E61772-3AC5-4169-B68B-3FB46FBD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C1ED51-5FAC-4DBB-9D9B-88500635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35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B59466-BBC4-411A-8E55-36B186D7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B7D87B-285C-4337-80A1-C61AD53F6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1E34A1-3721-4D0F-9321-0233E91B9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C3F600-2C46-483A-9034-4EAA96F7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541AA7-CB5C-4593-B767-55F60472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120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46B1DFD-65F3-4843-9B84-53C149848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B23AE38-7FBF-4810-B70B-4306FF5CA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4B60800-C439-4B80-A153-F1D272BA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F312B9-9045-49F7-BC54-03CC9E0B9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292CDF-8149-436C-89DF-756DDC00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53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6D908E-B895-482F-8711-7655D756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B8AF23-E896-49EC-BB1C-A60C0E76E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BF9E74-75C6-4B15-9B6F-A1A357C0B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2F95F-963D-4851-86F4-BAFDAF43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DAF616-BEA5-433A-A125-49C2B6A0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46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DC256F-C630-4033-95CC-6C9B7758E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590348C-69BD-43BE-B0D5-586CE2D51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29E911-8D24-4839-84DD-732792AC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BD29E4-5326-42FF-BDD0-AA464DC0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9A46CC-BB68-4F4B-A6E9-635102DA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47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533048-BE3F-4E70-ACF3-475D2B0F0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55FFCB-6FE4-49DE-B927-64C0017C0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6720D2-CDCC-475C-92C8-26B8F1E8D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2EA56BC-08A2-404F-8259-E3D682ADE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C721FA7-B580-4B2B-A3CB-101872C18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9A5EC5E-8376-419E-AD00-611E613E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02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3DA246-D749-4794-9F94-8358178B4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F46F43-0FBE-42FE-A4AD-4387266DA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9E05421-6341-45AA-8229-48D655BBD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E21E1E4-644B-496D-9108-F9838B49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B8DCA52-5686-4A3F-A402-6C2F6AF01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C572F9D-35EA-4B3B-BEF8-5FD49565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4D69ADA-D891-48A1-AF43-3A6B002A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09C0DBD-D9EF-4EC5-AA9F-0233B4E60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86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C0C5EE-F9A2-4B38-ADED-E72684F25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0E6C8F9-3E49-4036-9A70-0D555FB3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3D16C11-D7ED-42EB-B49E-AE77A16C1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D19F8C1-7D8B-4E97-89B5-0DA5B8743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133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C4BFBEE-1209-4C0D-BB08-E459DCB1D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7C050B9-0FF5-4EFE-90F4-2705B6F5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BECE45-C633-48DD-B8D9-3367467E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56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C91497-5B4F-406A-A5EE-138E4DFF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8B4CF0-05E0-4BB7-B1EC-B39B3DF87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54BB0B5-A5BD-4B1A-A4FC-F53AA8233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20AE4AC-AB08-4429-B9BE-8318D4501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E0E481-2310-415B-88DB-688C87D0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41B5EFC-53F1-465E-A115-35352BD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530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BA5E13-FD4D-4215-B730-888EAFCC7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81457D6-77E9-49E7-9FD6-FCF33AA57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0B7BC7C-E7B2-438F-8683-F897FDC2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E907225-8432-4548-A27D-587C5F5B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47F9E3-BADC-4A25-A19A-2DC01958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19CD58C-8E85-403A-9939-C49DE1B5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4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BFA6864-A383-4CD8-8A84-23832844D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9F3F98-D52F-4441-A477-A78DDD1C5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3F4E9E-291C-47DB-BDDE-D7AFC911A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B5CF1-FC4D-498E-B2DB-618EE3700C43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188EFD-D909-482F-BE5D-262BB748B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7EEA89-0CEB-47A1-A63E-B3B62D1858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4FB29-E7F7-4331-8B06-98D2DCCCA8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74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4399DE-A7D4-4374-9B9F-737C5AA6192C}"/>
              </a:ext>
            </a:extLst>
          </p:cNvPr>
          <p:cNvSpPr txBox="1"/>
          <p:nvPr/>
        </p:nvSpPr>
        <p:spPr>
          <a:xfrm>
            <a:off x="10081646" y="6265865"/>
            <a:ext cx="1744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Desgined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2018 YPTLAB</a:t>
            </a:r>
            <a:endParaRPr lang="ko-KR" altLang="en-US" sz="11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D45685C0-6B51-4306-BF71-8F0F182BEB53}"/>
              </a:ext>
            </a:extLst>
          </p:cNvPr>
          <p:cNvCxnSpPr/>
          <p:nvPr/>
        </p:nvCxnSpPr>
        <p:spPr>
          <a:xfrm>
            <a:off x="529389" y="2781701"/>
            <a:ext cx="1453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69A7FAA-3802-4525-8157-04AF3072C3D6}"/>
              </a:ext>
            </a:extLst>
          </p:cNvPr>
          <p:cNvSpPr txBox="1"/>
          <p:nvPr/>
        </p:nvSpPr>
        <p:spPr>
          <a:xfrm>
            <a:off x="427508" y="2839271"/>
            <a:ext cx="17796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팀원</a:t>
            </a:r>
            <a:endParaRPr lang="en-US" altLang="ko-KR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2018102089 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강태호</a:t>
            </a:r>
            <a:endParaRPr lang="en-US" altLang="ko-KR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2018102086 </a:t>
            </a:r>
            <a:r>
              <a:rPr lang="ko-KR" altLang="en-US" sz="1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강수한</a:t>
            </a:r>
            <a:endParaRPr lang="en-US" altLang="ko-KR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2018102103 </a:t>
            </a:r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문석호</a:t>
            </a:r>
            <a:endParaRPr lang="en-US" altLang="ko-KR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73CC374-A08C-401F-B3BB-558632252688}"/>
              </a:ext>
            </a:extLst>
          </p:cNvPr>
          <p:cNvSpPr/>
          <p:nvPr/>
        </p:nvSpPr>
        <p:spPr>
          <a:xfrm>
            <a:off x="404260" y="1838428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DE03D4-0FBC-4018-A501-15A3D0BECED1}"/>
              </a:ext>
            </a:extLst>
          </p:cNvPr>
          <p:cNvSpPr txBox="1"/>
          <p:nvPr/>
        </p:nvSpPr>
        <p:spPr>
          <a:xfrm>
            <a:off x="404260" y="1115153"/>
            <a:ext cx="7861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팀</a:t>
            </a:r>
            <a:endParaRPr lang="en-US" altLang="ko-KR" sz="4400" b="1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ko-KR" altLang="en-US" sz="4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자강세천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EE883E-555B-4049-AA4F-BE892BD787C8}"/>
              </a:ext>
            </a:extLst>
          </p:cNvPr>
          <p:cNvSpPr txBox="1"/>
          <p:nvPr/>
        </p:nvSpPr>
        <p:spPr>
          <a:xfrm>
            <a:off x="2916664" y="4198762"/>
            <a:ext cx="8822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6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자주 잊어버리거나 나만 듣지 못한 과제</a:t>
            </a:r>
            <a:r>
              <a:rPr lang="en-US" altLang="ko-KR" sz="36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, </a:t>
            </a:r>
          </a:p>
          <a:p>
            <a:pPr algn="r"/>
            <a:r>
              <a:rPr lang="ko-KR" altLang="en-US" sz="36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해결해줄 수 없을까</a:t>
            </a:r>
            <a:r>
              <a:rPr lang="en-US" altLang="ko-KR" sz="36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?</a:t>
            </a:r>
            <a:endParaRPr lang="ko-KR" altLang="en-US" sz="3600" b="1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94D3827-3666-40AB-8EF0-C7B0D9176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10" y="977569"/>
            <a:ext cx="2614301" cy="261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6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B1E3C23-176F-478F-97BB-7F6C75687828}"/>
              </a:ext>
            </a:extLst>
          </p:cNvPr>
          <p:cNvSpPr/>
          <p:nvPr/>
        </p:nvSpPr>
        <p:spPr>
          <a:xfrm>
            <a:off x="1371442" y="1815965"/>
            <a:ext cx="5918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A07CCEF-B9AD-4D0A-A470-3FC90E77FE5F}"/>
              </a:ext>
            </a:extLst>
          </p:cNvPr>
          <p:cNvSpPr/>
          <p:nvPr/>
        </p:nvSpPr>
        <p:spPr>
          <a:xfrm>
            <a:off x="236081" y="202087"/>
            <a:ext cx="551312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공감지도 분석</a:t>
            </a:r>
            <a:endParaRPr lang="en-US" altLang="ko-KR" sz="28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E006E-9ECA-4960-85D0-5E196F5E962F}"/>
              </a:ext>
            </a:extLst>
          </p:cNvPr>
          <p:cNvSpPr txBox="1"/>
          <p:nvPr/>
        </p:nvSpPr>
        <p:spPr>
          <a:xfrm>
            <a:off x="4851975" y="1065420"/>
            <a:ext cx="8481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NEEDS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 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B8B6FB8-D1DE-43E1-AD45-23E2F5E17DF9}"/>
              </a:ext>
            </a:extLst>
          </p:cNvPr>
          <p:cNvSpPr/>
          <p:nvPr/>
        </p:nvSpPr>
        <p:spPr>
          <a:xfrm>
            <a:off x="4498109" y="390634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4000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+mj-lt"/>
                <a:ea typeface="KoPub돋움체 Light" panose="00000300000000000000"/>
              </a:rPr>
              <a:t>INSIGHTS</a:t>
            </a:r>
            <a:r>
              <a:rPr lang="en-US" altLang="ko-KR" sz="32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8DFE4C-81F7-4537-979C-E5A3C20C6A98}"/>
              </a:ext>
            </a:extLst>
          </p:cNvPr>
          <p:cNvSpPr txBox="1"/>
          <p:nvPr/>
        </p:nvSpPr>
        <p:spPr>
          <a:xfrm>
            <a:off x="1597891" y="2060934"/>
            <a:ext cx="8996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1.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과제를 까먹지 않기 위해 누군가 알려줬으면 좋겠다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</a:p>
          <a:p>
            <a:pPr algn="ctr"/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2.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수업시간에 과제를 놓치기 싫다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</a:p>
          <a:p>
            <a:pPr algn="ctr"/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3.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 확인 과정을 줄이고 싶다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</a:p>
          <a:p>
            <a:pPr algn="ctr"/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4.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구체적인 과제의 내용을 알고 싶다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</a:p>
          <a:p>
            <a:pPr algn="ctr"/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5.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과제를 해야 하는 이유를 알고 싶다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(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어떤 부분을 깨닫게 되는지에 대해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41ECE1-477D-4E8A-AE46-6C0C2AD8259C}"/>
              </a:ext>
            </a:extLst>
          </p:cNvPr>
          <p:cNvSpPr txBox="1"/>
          <p:nvPr/>
        </p:nvSpPr>
        <p:spPr>
          <a:xfrm>
            <a:off x="0" y="4828418"/>
            <a:ext cx="1191490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1. 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단순히 내가 과제를 </a:t>
            </a:r>
            <a:r>
              <a:rPr lang="ko-KR" altLang="en-US" sz="20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적어두는게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아니라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, </a:t>
            </a:r>
          </a:p>
          <a:p>
            <a:pPr algn="ctr"/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같은 반 친구들과 내가 알고 있는게 맞는지 공유할 수 있으면 좋을 것이다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</a:p>
          <a:p>
            <a:pPr algn="ctr" fontAlgn="base"/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2. 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 확인 과정도 줄이고 싶고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, 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과제를 놓치거나 </a:t>
            </a:r>
            <a:r>
              <a:rPr lang="ko-KR" altLang="en-US" sz="20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까먹지도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않을 필요성이 </a:t>
            </a:r>
            <a:r>
              <a:rPr lang="ko-KR" altLang="en-US" sz="20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있어보인다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</a:p>
          <a:p>
            <a:pPr algn="ctr" fontAlgn="base"/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3. 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결국에는 이 앱을 만드는 이유가 과제 </a:t>
            </a:r>
            <a:r>
              <a:rPr lang="ko-KR" altLang="en-US" sz="20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수행률을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더 높이려고 하는 것이므로 </a:t>
            </a:r>
            <a:endParaRPr lang="en-US" altLang="ko-KR" sz="2000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  <a:p>
            <a:pPr algn="ctr" fontAlgn="base"/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과제를 해야 할 이유를 알면 과제를 더 열심히 할 수 있을 것이다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</a:p>
          <a:p>
            <a:pPr algn="ctr"/>
            <a:br>
              <a:rPr lang="ko-KR" altLang="en-US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066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CD5E699-A9DD-4E02-B7FF-65F2A19322B8}"/>
              </a:ext>
            </a:extLst>
          </p:cNvPr>
          <p:cNvSpPr/>
          <p:nvPr/>
        </p:nvSpPr>
        <p:spPr>
          <a:xfrm>
            <a:off x="404260" y="919456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41B52A-DC22-43E0-AABB-3551D76D7385}"/>
              </a:ext>
            </a:extLst>
          </p:cNvPr>
          <p:cNvSpPr txBox="1"/>
          <p:nvPr/>
        </p:nvSpPr>
        <p:spPr>
          <a:xfrm>
            <a:off x="404260" y="506147"/>
            <a:ext cx="452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요약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F012EF5-7566-4EF6-A9BC-327007CDD53A}"/>
              </a:ext>
            </a:extLst>
          </p:cNvPr>
          <p:cNvSpPr/>
          <p:nvPr/>
        </p:nvSpPr>
        <p:spPr>
          <a:xfrm>
            <a:off x="582877" y="1631407"/>
            <a:ext cx="5918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CC5716-73C7-4D12-9CA2-B8421E5985DB}"/>
              </a:ext>
            </a:extLst>
          </p:cNvPr>
          <p:cNvSpPr txBox="1"/>
          <p:nvPr/>
        </p:nvSpPr>
        <p:spPr>
          <a:xfrm>
            <a:off x="773130" y="2167146"/>
            <a:ext cx="104952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latin typeface="KoPub돋움체 Light"/>
              </a:rPr>
              <a:t>1.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latin typeface="KoPub돋움체 Light"/>
              </a:rPr>
              <a:t>많은 학생들이 과제를 잊어버리거나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latin typeface="KoPub돋움체 Light"/>
              </a:rPr>
              <a:t>,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latin typeface="KoPub돋움체 Light"/>
              </a:rPr>
              <a:t>혹여나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latin typeface="KoPub돋움체 Light"/>
              </a:rPr>
              <a:t> 놓칠까 불안감을 느낌</a:t>
            </a:r>
            <a:endParaRPr lang="en-US" altLang="ko-KR" b="1" dirty="0">
              <a:solidFill>
                <a:schemeClr val="bg2">
                  <a:lumMod val="50000"/>
                </a:schemeClr>
              </a:solidFill>
              <a:latin typeface="KoPub돋움체 Light"/>
            </a:endParaRPr>
          </a:p>
          <a:p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과제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알리미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 앱의 필요성을 알 수 있었음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.</a:t>
            </a:r>
          </a:p>
          <a:p>
            <a:endParaRPr lang="en-US" altLang="ko-KR" b="1" dirty="0">
              <a:solidFill>
                <a:schemeClr val="bg2">
                  <a:lumMod val="50000"/>
                </a:schemeClr>
              </a:solidFill>
              <a:highlight>
                <a:srgbClr val="F0D252"/>
              </a:highlight>
              <a:latin typeface="KoPub돋움체 Light"/>
            </a:endParaRPr>
          </a:p>
          <a:p>
            <a:endParaRPr lang="en-US" altLang="ko-KR" b="1" dirty="0">
              <a:solidFill>
                <a:schemeClr val="bg2">
                  <a:lumMod val="50000"/>
                </a:schemeClr>
              </a:solidFill>
              <a:latin typeface="KoPub돋움체 Light"/>
            </a:endParaRPr>
          </a:p>
          <a:p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latin typeface="KoPub돋움체 Light"/>
              </a:rPr>
              <a:t>2. KLAS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latin typeface="KoPub돋움체 Light"/>
              </a:rPr>
              <a:t>와 연동하는 것은 경희 대학교 학생만이 사용할 수 있어 범용성에 문제가 있으며 저작권문제로 인해 실현 가능성이 떨어짐</a:t>
            </a:r>
            <a:endParaRPr lang="en-US" altLang="ko-KR" b="1" dirty="0">
              <a:solidFill>
                <a:schemeClr val="bg2">
                  <a:lumMod val="50000"/>
                </a:schemeClr>
              </a:solidFill>
              <a:latin typeface="KoPub돋움체 Light"/>
            </a:endParaRPr>
          </a:p>
          <a:p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따라서 같은 반 학생끼리 과제를 공유하는 방식을 채택함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.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 </a:t>
            </a:r>
            <a:endParaRPr lang="en-US" altLang="ko-KR" b="1" dirty="0">
              <a:solidFill>
                <a:schemeClr val="bg2">
                  <a:lumMod val="50000"/>
                </a:schemeClr>
              </a:solidFill>
              <a:highlight>
                <a:srgbClr val="F0D252"/>
              </a:highlight>
              <a:latin typeface="KoPub돋움체 Light"/>
            </a:endParaRPr>
          </a:p>
          <a:p>
            <a:endParaRPr lang="en-US" altLang="ko-KR" b="1" dirty="0">
              <a:solidFill>
                <a:schemeClr val="bg2">
                  <a:lumMod val="50000"/>
                </a:schemeClr>
              </a:solidFill>
              <a:highlight>
                <a:srgbClr val="F0D252"/>
              </a:highlight>
              <a:latin typeface="KoPub돋움체 Light"/>
            </a:endParaRPr>
          </a:p>
          <a:p>
            <a:endParaRPr lang="en-US" altLang="ko-KR" b="1" dirty="0">
              <a:solidFill>
                <a:schemeClr val="bg2">
                  <a:lumMod val="50000"/>
                </a:schemeClr>
              </a:solidFill>
              <a:highlight>
                <a:srgbClr val="F0D252"/>
              </a:highlight>
              <a:latin typeface="KoPub돋움체 Light"/>
            </a:endParaRPr>
          </a:p>
          <a:p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latin typeface="KoPub돋움체 Light"/>
              </a:rPr>
              <a:t>3.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과제를 잊어버리는 것 뿐만 아니라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,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마감시간에 닥쳐서 하는 경우가 많음 따라서 사용자가 과제의 중요도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,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양을 체크해서 미리 알려주는 것이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필요해보임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/>
              </a:rPr>
              <a:t>.</a:t>
            </a:r>
          </a:p>
          <a:p>
            <a:endParaRPr lang="en-US" altLang="ko-KR" b="1" dirty="0">
              <a:solidFill>
                <a:schemeClr val="bg2">
                  <a:lumMod val="50000"/>
                </a:schemeClr>
              </a:solidFill>
              <a:latin typeface="KoPub돋움체 Light"/>
            </a:endParaRPr>
          </a:p>
        </p:txBody>
      </p:sp>
    </p:spTree>
    <p:extLst>
      <p:ext uri="{BB962C8B-B14F-4D97-AF65-F5344CB8AC3E}">
        <p14:creationId xmlns:p14="http://schemas.microsoft.com/office/powerpoint/2010/main" val="61010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4399DE-A7D4-4374-9B9F-737C5AA6192C}"/>
              </a:ext>
            </a:extLst>
          </p:cNvPr>
          <p:cNvSpPr txBox="1"/>
          <p:nvPr/>
        </p:nvSpPr>
        <p:spPr>
          <a:xfrm>
            <a:off x="10081646" y="6265865"/>
            <a:ext cx="1744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Desgined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2018 YPTLAB</a:t>
            </a:r>
            <a:endParaRPr lang="ko-KR" altLang="en-US" sz="11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F87A7DEF-A1A5-45DB-98A4-DF0BB676C627}"/>
              </a:ext>
            </a:extLst>
          </p:cNvPr>
          <p:cNvCxnSpPr/>
          <p:nvPr/>
        </p:nvCxnSpPr>
        <p:spPr>
          <a:xfrm>
            <a:off x="529389" y="2066632"/>
            <a:ext cx="1453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C826B87-F9BD-4D21-BF58-7D6939651A51}"/>
              </a:ext>
            </a:extLst>
          </p:cNvPr>
          <p:cNvSpPr txBox="1"/>
          <p:nvPr/>
        </p:nvSpPr>
        <p:spPr>
          <a:xfrm>
            <a:off x="427508" y="2124202"/>
            <a:ext cx="2736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당신의 꿈을 디자인합니다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^^7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3FCA96D-33A3-4F8F-8F65-992B97B15DA5}"/>
              </a:ext>
            </a:extLst>
          </p:cNvPr>
          <p:cNvSpPr/>
          <p:nvPr/>
        </p:nvSpPr>
        <p:spPr>
          <a:xfrm>
            <a:off x="404260" y="413889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DE03D4-0FBC-4018-A501-15A3D0BECED1}"/>
              </a:ext>
            </a:extLst>
          </p:cNvPr>
          <p:cNvSpPr txBox="1"/>
          <p:nvPr/>
        </p:nvSpPr>
        <p:spPr>
          <a:xfrm>
            <a:off x="422693" y="474452"/>
            <a:ext cx="2855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감사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합니다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788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9AAFAD0-5F1B-47D7-B4A2-E83B36ABEA9B}"/>
              </a:ext>
            </a:extLst>
          </p:cNvPr>
          <p:cNvSpPr/>
          <p:nvPr/>
        </p:nvSpPr>
        <p:spPr>
          <a:xfrm>
            <a:off x="404260" y="919456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26764-7BB4-4871-8C70-108B8CC68A5B}"/>
              </a:ext>
            </a:extLst>
          </p:cNvPr>
          <p:cNvSpPr txBox="1"/>
          <p:nvPr/>
        </p:nvSpPr>
        <p:spPr>
          <a:xfrm>
            <a:off x="422693" y="474452"/>
            <a:ext cx="452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인터뷰 과정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25C1F7D-9567-4717-A995-3A110B2EC830}"/>
              </a:ext>
            </a:extLst>
          </p:cNvPr>
          <p:cNvSpPr/>
          <p:nvPr/>
        </p:nvSpPr>
        <p:spPr>
          <a:xfrm>
            <a:off x="398309" y="1529192"/>
            <a:ext cx="591859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참여자 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1</a:t>
            </a:r>
          </a:p>
          <a:p>
            <a:endParaRPr lang="en-US" altLang="ko-KR" sz="20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WHO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현 경희대학교 학생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(20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세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)</a:t>
            </a: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WHY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가장 과제나 숙제에 가까운 사람이 대학생이기 때문에 선정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HOW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전화로 연락해서 섭외함 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WHERE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최대한 편안한 분위기를 주기 위해 고향집에 내려갔을 때 밥 먹으면서 인터뷰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E92C578-1A4F-47DA-9FFB-6B5F047F9A63}"/>
              </a:ext>
            </a:extLst>
          </p:cNvPr>
          <p:cNvSpPr/>
          <p:nvPr/>
        </p:nvSpPr>
        <p:spPr>
          <a:xfrm>
            <a:off x="6491656" y="353836"/>
            <a:ext cx="527765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1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과제를 깜빡하고 </a:t>
            </a:r>
            <a:r>
              <a:rPr lang="ko-KR" altLang="en-US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못했다거나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 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수업시간에 </a:t>
            </a:r>
            <a:r>
              <a:rPr lang="ko-KR" altLang="en-US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못나가서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과제에 대해 아예 몰랐던 적도 있었나요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pPr marL="457200" indent="-457200">
              <a:buAutoNum type="arabicPeriod"/>
            </a:pP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2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과제 </a:t>
            </a:r>
            <a:r>
              <a:rPr lang="ko-KR" altLang="en-US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알리미가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있다면 유용하게 사용하실 것 같나요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3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혼자 듣는 수업이 있나요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 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이럴 때 과제를 잘못 듣는 경우가 있었나요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4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모르는 사람에게 가서 과제를 </a:t>
            </a:r>
            <a:r>
              <a:rPr lang="ko-KR" altLang="en-US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물어본다던지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이런 걸 자주하시나요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 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만약 해봤다면 처음 보는 사람에게 </a:t>
            </a:r>
            <a:r>
              <a:rPr lang="ko-KR" altLang="en-US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물어보기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어렵지않았나요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sz="16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추가질문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그럼 일부러 </a:t>
            </a:r>
            <a:r>
              <a:rPr lang="ko-KR" altLang="en-US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친구랑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이야기해서 친구가 있는 수업을 골라 듣기도 하나요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 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그런 경우에 의견 조율이 안되는 경우도 있었나요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?(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교수님 </a:t>
            </a:r>
            <a:r>
              <a:rPr lang="ko-KR" altLang="en-US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취향차이라던지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)</a:t>
            </a:r>
          </a:p>
          <a:p>
            <a:endParaRPr lang="en-US" altLang="ko-KR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3" name="그림 2" descr="클립아트이(가) 표시된 사진&#10;&#10;높은 신뢰도로 생성된 설명">
            <a:extLst>
              <a:ext uri="{FF2B5EF4-FFF2-40B4-BE49-F238E27FC236}">
                <a16:creationId xmlns:a16="http://schemas.microsoft.com/office/drawing/2014/main" id="{2DF4E82D-A309-4103-8066-538979ADC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799" y="616404"/>
            <a:ext cx="1540278" cy="154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5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E243B22B-B159-4E70-AF8A-157A8FE6AF94}"/>
              </a:ext>
            </a:extLst>
          </p:cNvPr>
          <p:cNvSpPr/>
          <p:nvPr/>
        </p:nvSpPr>
        <p:spPr>
          <a:xfrm>
            <a:off x="404260" y="919456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713BA-3E47-47B3-A5FC-D4BB36D17F36}"/>
              </a:ext>
            </a:extLst>
          </p:cNvPr>
          <p:cNvSpPr txBox="1"/>
          <p:nvPr/>
        </p:nvSpPr>
        <p:spPr>
          <a:xfrm>
            <a:off x="422693" y="474452"/>
            <a:ext cx="452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인터뷰 과정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F877DEF-C939-4EDF-A25E-C813E2893D77}"/>
              </a:ext>
            </a:extLst>
          </p:cNvPr>
          <p:cNvSpPr/>
          <p:nvPr/>
        </p:nvSpPr>
        <p:spPr>
          <a:xfrm>
            <a:off x="582877" y="1631407"/>
            <a:ext cx="591859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참여자 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2</a:t>
            </a:r>
          </a:p>
          <a:p>
            <a:endParaRPr lang="en-US" altLang="ko-KR" sz="20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WHO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현 단국대학교 학생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(20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세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)</a:t>
            </a: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WHY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우리가 만들 어플리케이션을 가장 많이 사용할 것 같아서 선정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HOW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전화로 연락해서 섭외함 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WHERE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만날 시간을 조율하기 힘들어 이메일로 인터뷰를 진행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954F489-4AA8-431E-BCA5-27C2F1189CF2}"/>
              </a:ext>
            </a:extLst>
          </p:cNvPr>
          <p:cNvSpPr/>
          <p:nvPr/>
        </p:nvSpPr>
        <p:spPr>
          <a:xfrm>
            <a:off x="6491656" y="757064"/>
            <a:ext cx="527765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1</a:t>
            </a: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과제를 까먹고 제출 못한 적이 있나요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 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있다면 얼마나 그런 경험을 해봤나요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pPr marL="457200" indent="-457200">
              <a:buAutoNum type="arabicPeriod"/>
            </a:pPr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2</a:t>
            </a: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평소 과제 </a:t>
            </a:r>
            <a:r>
              <a:rPr lang="ko-KR" altLang="en-US" sz="20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알리미가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있었다면 했던 적이 있나요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3 </a:t>
            </a: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과제 </a:t>
            </a:r>
            <a:r>
              <a:rPr lang="ko-KR" altLang="en-US" sz="20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알리미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어플이 만들어진다면 본인은 사용할 생각이 있나요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4</a:t>
            </a:r>
          </a:p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만일 과제 </a:t>
            </a:r>
            <a:r>
              <a:rPr lang="ko-KR" altLang="en-US" sz="20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알리미가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만들어 진다면 어떤 방식으로 알림이 오면 좋겠는지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 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알람이 얼마나 자주 왔으면 좋겠는지 등을 알려주세요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3" name="그림 2" descr="벡터그래픽이(가) 표시된 사진&#10;&#10;높은 신뢰도로 생성된 설명">
            <a:extLst>
              <a:ext uri="{FF2B5EF4-FFF2-40B4-BE49-F238E27FC236}">
                <a16:creationId xmlns:a16="http://schemas.microsoft.com/office/drawing/2014/main" id="{B3045B16-4ABB-41E3-AC51-5024F391B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316" y="558993"/>
            <a:ext cx="1559243" cy="155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0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AE00E17-1DC6-4804-BB98-3F36D1D4A317}"/>
              </a:ext>
            </a:extLst>
          </p:cNvPr>
          <p:cNvSpPr/>
          <p:nvPr/>
        </p:nvSpPr>
        <p:spPr>
          <a:xfrm>
            <a:off x="404260" y="919456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A2261-E7AE-40CE-A835-FDAF2523E8F2}"/>
              </a:ext>
            </a:extLst>
          </p:cNvPr>
          <p:cNvSpPr txBox="1"/>
          <p:nvPr/>
        </p:nvSpPr>
        <p:spPr>
          <a:xfrm>
            <a:off x="422693" y="474452"/>
            <a:ext cx="452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인터뷰 과정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2373CBB-0DB2-4FD7-B5F4-01803FE62A22}"/>
              </a:ext>
            </a:extLst>
          </p:cNvPr>
          <p:cNvSpPr/>
          <p:nvPr/>
        </p:nvSpPr>
        <p:spPr>
          <a:xfrm>
            <a:off x="582877" y="1631407"/>
            <a:ext cx="591859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참여자 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3</a:t>
            </a:r>
          </a:p>
          <a:p>
            <a:endParaRPr lang="en-US" altLang="ko-KR" sz="20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WHO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현 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IT 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기업 종사자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WHY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우리가 생각하는 것이 구현 가능한 건지 알아보기 위해 섭외함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HOW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매형이라 전화로 연락해서 섭외함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WHERE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팀원의 누나 집에서 인터뷰함</a:t>
            </a:r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46DFD0D-ECF6-49B4-B665-04068405B58B}"/>
              </a:ext>
            </a:extLst>
          </p:cNvPr>
          <p:cNvSpPr/>
          <p:nvPr/>
        </p:nvSpPr>
        <p:spPr>
          <a:xfrm>
            <a:off x="6649442" y="1097522"/>
            <a:ext cx="527765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1 </a:t>
            </a: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다른 사이트에 갱신된 정보를 받아오는 기능을 </a:t>
            </a:r>
            <a:r>
              <a:rPr lang="ko-KR" altLang="en-US" sz="20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어플에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넣을 수 있나요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2</a:t>
            </a: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일정 시간이 되면 알림을 주는 기능도 넣을 수 있나요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3 </a:t>
            </a: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혹시 </a:t>
            </a:r>
            <a:r>
              <a:rPr lang="ko-KR" altLang="en-US" sz="20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해야할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일을 까먹어서 놓친 적이 있나요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4 </a:t>
            </a: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사실 과제 </a:t>
            </a:r>
            <a:r>
              <a:rPr lang="ko-KR" altLang="en-US" sz="20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알리미를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만들려고 합니다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 KLAS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와 연동해야 할 텐데 가능할까요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  <a:endParaRPr lang="en-US" altLang="ko-KR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3" name="그림 2" descr="벡터그래픽이(가) 표시된 사진&#10;&#10;높은 신뢰도로 생성된 설명">
            <a:extLst>
              <a:ext uri="{FF2B5EF4-FFF2-40B4-BE49-F238E27FC236}">
                <a16:creationId xmlns:a16="http://schemas.microsoft.com/office/drawing/2014/main" id="{3489181D-2777-45FE-B0A3-BA50AF9D5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76" y="640722"/>
            <a:ext cx="1625005" cy="162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9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D454242C-F568-44F1-8758-C6D58ABA37AF}"/>
              </a:ext>
            </a:extLst>
          </p:cNvPr>
          <p:cNvSpPr/>
          <p:nvPr/>
        </p:nvSpPr>
        <p:spPr>
          <a:xfrm>
            <a:off x="404260" y="919456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35E93A-7330-4A84-A2BE-49A21A2F109B}"/>
              </a:ext>
            </a:extLst>
          </p:cNvPr>
          <p:cNvSpPr txBox="1"/>
          <p:nvPr/>
        </p:nvSpPr>
        <p:spPr>
          <a:xfrm>
            <a:off x="422693" y="474452"/>
            <a:ext cx="452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인터뷰 결과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7D9F282-7E79-4A2E-9A67-B428EED02D0D}"/>
              </a:ext>
            </a:extLst>
          </p:cNvPr>
          <p:cNvSpPr/>
          <p:nvPr/>
        </p:nvSpPr>
        <p:spPr>
          <a:xfrm>
            <a:off x="582877" y="1631407"/>
            <a:ext cx="5918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8033257-3E02-41BB-931D-96AC9B816F31}"/>
              </a:ext>
            </a:extLst>
          </p:cNvPr>
          <p:cNvSpPr/>
          <p:nvPr/>
        </p:nvSpPr>
        <p:spPr>
          <a:xfrm>
            <a:off x="338058" y="1533435"/>
            <a:ext cx="110319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“</a:t>
            </a:r>
            <a:r>
              <a:rPr lang="ko-KR" altLang="en-US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인용문</a:t>
            </a:r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”</a:t>
            </a: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Q.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혼자 듣는 수업이 있나요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 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이럴 때 과제를 잘못 듣는 경우가 있었나요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A. 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원어민 수업일 경우 몰랐던 적이 있습니다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 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자고있다가 못들은 적도 있습니다</a:t>
            </a:r>
            <a:endParaRPr lang="en-US" altLang="ko-KR" sz="14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highlight>
                <a:srgbClr val="F0D252"/>
              </a:highlight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Q. 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모르는 사람에게 가서 과제를 </a:t>
            </a:r>
            <a:r>
              <a:rPr lang="ko-KR" altLang="en-US" b="1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물어본다던지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이런 걸 자주하시나요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 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만약 해봤다면 처음 보는 사람에게 물어 보기 어렵지않았나요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?</a:t>
            </a:r>
          </a:p>
          <a:p>
            <a:endParaRPr lang="en-US" altLang="ko-KR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A. 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아니요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 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동기 또는 과 </a:t>
            </a:r>
            <a:r>
              <a:rPr lang="ko-KR" altLang="en-US" b="1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선배님이라도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찾아봅니다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 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전공이 아닐 경우 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</a:t>
            </a:r>
            <a:r>
              <a:rPr lang="ko-KR" altLang="en-US" b="1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교양일경우</a:t>
            </a:r>
            <a:r>
              <a:rPr lang="en-US" altLang="ko-KR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) </a:t>
            </a:r>
            <a:r>
              <a:rPr lang="ko-KR" altLang="en-US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아는 사람이 없어서 과제를 하지 못할 것 같습니다</a:t>
            </a:r>
            <a:b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730E64E-3FD7-4E6D-AB87-224057CE89EF}"/>
              </a:ext>
            </a:extLst>
          </p:cNvPr>
          <p:cNvSpPr/>
          <p:nvPr/>
        </p:nvSpPr>
        <p:spPr>
          <a:xfrm>
            <a:off x="107204" y="1752453"/>
            <a:ext cx="11031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ko-KR" sz="14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C7817C8-25C9-4D7E-8E1E-864FEF9C2655}"/>
              </a:ext>
            </a:extLst>
          </p:cNvPr>
          <p:cNvSpPr/>
          <p:nvPr/>
        </p:nvSpPr>
        <p:spPr>
          <a:xfrm>
            <a:off x="338058" y="4703534"/>
            <a:ext cx="1119538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“</a:t>
            </a:r>
            <a:r>
              <a:rPr lang="ko-KR" altLang="en-US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놀라웠던 점</a:t>
            </a:r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”</a:t>
            </a:r>
          </a:p>
          <a:p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모르는 사람에게 이야기하는 것이 어색한 경우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과제를 포기하기도 한다는 점에서 놀라웠음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  <a:endParaRPr lang="ko-KR" altLang="en-US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1088F37-951A-4348-9C8D-CF8874242D3F}"/>
              </a:ext>
            </a:extLst>
          </p:cNvPr>
          <p:cNvSpPr/>
          <p:nvPr/>
        </p:nvSpPr>
        <p:spPr>
          <a:xfrm>
            <a:off x="338058" y="5540827"/>
            <a:ext cx="111953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“</a:t>
            </a:r>
            <a:r>
              <a:rPr lang="ko-KR" altLang="en-US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결과</a:t>
            </a:r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”</a:t>
            </a:r>
          </a:p>
          <a:p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/>
              </a:rPr>
              <a:t>과제를 잊어버린 적이 있고 이를 해결할 필요성이 있어 보임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/>
              </a:rPr>
              <a:t>.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/>
              </a:rPr>
              <a:t> 따라서 과제 </a:t>
            </a:r>
            <a:r>
              <a:rPr lang="ko-KR" altLang="en-US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/>
              </a:rPr>
              <a:t>알리미</a:t>
            </a:r>
            <a:r>
              <a:rPr lang="ko-KR" altLang="en-US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/>
              </a:rPr>
              <a:t> 어플리케이션의 필요성이 있어 보임</a:t>
            </a: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/>
              </a:rPr>
              <a:t>.</a:t>
            </a:r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050C5F7-C259-4DE2-A305-4558FC38B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419" y="172071"/>
            <a:ext cx="3980365" cy="188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5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75CFFC40-55C1-48E5-8B34-08E5EB402A37}"/>
              </a:ext>
            </a:extLst>
          </p:cNvPr>
          <p:cNvSpPr/>
          <p:nvPr/>
        </p:nvSpPr>
        <p:spPr>
          <a:xfrm>
            <a:off x="404260" y="919456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FC8C0-0CFA-4442-9653-23EC73D2ADC4}"/>
              </a:ext>
            </a:extLst>
          </p:cNvPr>
          <p:cNvSpPr txBox="1"/>
          <p:nvPr/>
        </p:nvSpPr>
        <p:spPr>
          <a:xfrm>
            <a:off x="422693" y="474452"/>
            <a:ext cx="452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인터뷰 결과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A3FB6D-4DCF-4AFC-9A1B-FF2262990002}"/>
              </a:ext>
            </a:extLst>
          </p:cNvPr>
          <p:cNvSpPr/>
          <p:nvPr/>
        </p:nvSpPr>
        <p:spPr>
          <a:xfrm>
            <a:off x="582877" y="1631407"/>
            <a:ext cx="5918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2B9C785C-FD2F-47F2-98DC-6A69A1879892}"/>
              </a:ext>
            </a:extLst>
          </p:cNvPr>
          <p:cNvSpPr/>
          <p:nvPr/>
        </p:nvSpPr>
        <p:spPr>
          <a:xfrm>
            <a:off x="338058" y="1533435"/>
            <a:ext cx="1103190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“</a:t>
            </a:r>
            <a:r>
              <a:rPr lang="ko-KR" altLang="en-US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인용문</a:t>
            </a:r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”</a:t>
            </a:r>
          </a:p>
          <a:p>
            <a:pPr fontAlgn="base"/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Q.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다른사이트의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갱신된 정보를 받아오는 기능을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어플에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넣을 수 있나요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? </a:t>
            </a:r>
          </a:p>
          <a:p>
            <a:pPr fontAlgn="base"/>
            <a:endParaRPr lang="en-US" altLang="ko-KR" b="1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  <a:p>
            <a:pPr marL="342900" indent="-342900" fontAlgn="base">
              <a:buAutoNum type="alphaUcPeriod"/>
            </a:pP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불가능하지는 않지만 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copyright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문제가 생길 수 있다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. </a:t>
            </a:r>
          </a:p>
          <a:p>
            <a:pPr marL="342900" indent="-342900" fontAlgn="base">
              <a:buAutoNum type="alphaUcPeriod"/>
            </a:pPr>
            <a:endParaRPr lang="en-US" altLang="ko-KR" b="1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  <a:p>
            <a:pPr fontAlgn="base"/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Q. </a:t>
            </a:r>
            <a:r>
              <a:rPr lang="en-US" altLang="ko-KR" b="1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klas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와 연동하여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과제알리미를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만드려고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하는데 가능 할까요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?</a:t>
            </a:r>
          </a:p>
          <a:p>
            <a:pPr fontAlgn="base"/>
            <a:endParaRPr lang="en-US" altLang="ko-KR" b="1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  <a:p>
            <a:pPr fontAlgn="base"/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A.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경희대에서는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종정시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 로그인 등 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API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를 제공해주지 않아서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직접파싱을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 해야 하는데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,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학교 사이트에서 파싱을 일정부분 차단하고 있어서 우회가 필요</a:t>
            </a:r>
          </a:p>
          <a:p>
            <a:br>
              <a:rPr lang="ko-KR" altLang="en-US" dirty="0"/>
            </a:br>
            <a:b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2962054-FD69-44E7-9B45-0127B969D5D7}"/>
              </a:ext>
            </a:extLst>
          </p:cNvPr>
          <p:cNvSpPr/>
          <p:nvPr/>
        </p:nvSpPr>
        <p:spPr>
          <a:xfrm>
            <a:off x="107204" y="1752453"/>
            <a:ext cx="11031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ko-KR" sz="14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22EE104-EECE-4178-BB1C-35D7569AD9B2}"/>
              </a:ext>
            </a:extLst>
          </p:cNvPr>
          <p:cNvSpPr/>
          <p:nvPr/>
        </p:nvSpPr>
        <p:spPr>
          <a:xfrm>
            <a:off x="338058" y="4347525"/>
            <a:ext cx="111953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“</a:t>
            </a:r>
            <a:r>
              <a:rPr lang="ko-KR" altLang="en-US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놀라웠던 점</a:t>
            </a:r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”</a:t>
            </a:r>
          </a:p>
          <a:p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경희대학교 사이트에 대해 자세히 파악하여 정보를 전달해줬다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전문가의 입장에서 보면 구현 가능한지 불가능한지 파악 가능하다는 게 놀라웠다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6978C67B-9987-4171-B849-252978370456}"/>
              </a:ext>
            </a:extLst>
          </p:cNvPr>
          <p:cNvSpPr/>
          <p:nvPr/>
        </p:nvSpPr>
        <p:spPr>
          <a:xfrm>
            <a:off x="338058" y="5540827"/>
            <a:ext cx="111953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“</a:t>
            </a:r>
            <a:r>
              <a:rPr lang="ko-KR" altLang="en-US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결과</a:t>
            </a:r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”</a:t>
            </a:r>
          </a:p>
          <a:p>
            <a:r>
              <a:rPr lang="ko-KR" altLang="en-US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알리미앱을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만드는 것은 불가능 하지는 않다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그러나 예상보다 어려울 것으로 예상된다</a:t>
            </a:r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A438C637-6445-4108-91E7-A6BF6D21F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561" y="228411"/>
            <a:ext cx="1416746" cy="141674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853C4B28-42E3-4FA9-88B9-CE724A54F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057" y="1841880"/>
            <a:ext cx="3660735" cy="129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0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398241C9-4FFA-4677-8624-C51C3DBD7D42}"/>
              </a:ext>
            </a:extLst>
          </p:cNvPr>
          <p:cNvSpPr/>
          <p:nvPr/>
        </p:nvSpPr>
        <p:spPr>
          <a:xfrm>
            <a:off x="404260" y="919456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31FB94-D6F6-49E7-9896-802FEED4B05A}"/>
              </a:ext>
            </a:extLst>
          </p:cNvPr>
          <p:cNvSpPr txBox="1"/>
          <p:nvPr/>
        </p:nvSpPr>
        <p:spPr>
          <a:xfrm>
            <a:off x="422693" y="474452"/>
            <a:ext cx="452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인터뷰 결과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96C5985-A085-41C4-8562-9385280B0788}"/>
              </a:ext>
            </a:extLst>
          </p:cNvPr>
          <p:cNvSpPr/>
          <p:nvPr/>
        </p:nvSpPr>
        <p:spPr>
          <a:xfrm>
            <a:off x="582877" y="1631407"/>
            <a:ext cx="5918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F4402EE-27EB-40DB-B0E4-48B3BC3A5891}"/>
              </a:ext>
            </a:extLst>
          </p:cNvPr>
          <p:cNvSpPr/>
          <p:nvPr/>
        </p:nvSpPr>
        <p:spPr>
          <a:xfrm>
            <a:off x="338058" y="1533435"/>
            <a:ext cx="1103190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“</a:t>
            </a:r>
            <a:r>
              <a:rPr lang="ko-KR" altLang="en-US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인용문</a:t>
            </a:r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”</a:t>
            </a:r>
          </a:p>
          <a:p>
            <a:pPr fontAlgn="base"/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Q.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과제를 까먹고 제출을 못한 적이 있습니까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?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있다면 경험을 이야기해주세요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</a:p>
          <a:p>
            <a:pPr fontAlgn="base"/>
            <a:endParaRPr lang="en-US" altLang="ko-KR" b="1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  <a:p>
            <a:pPr marL="342900" indent="-342900" fontAlgn="base">
              <a:buAutoNum type="alphaUcPeriod"/>
            </a:pP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네 있습니다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.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제가 과제를 잘 까먹어서 주변 친구들에게 듣고 기억날 때 하는 편입니다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.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하지만 주변 친구들도 과제를 까먹거나 못들을 때에는 과제를 못하는 경우가 더러 있습니다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.</a:t>
            </a:r>
          </a:p>
          <a:p>
            <a:pPr marL="342900" indent="-342900" fontAlgn="base">
              <a:buAutoNum type="alphaUcPeriod"/>
            </a:pPr>
            <a:endParaRPr lang="en-US" altLang="ko-KR" b="1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  <a:p>
            <a:pPr fontAlgn="base"/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Q.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알리미가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만들어 진다면 어떤 방식으로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,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얼마나 자주 알림이 왔으면 좋겠는지 말해주세요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</a:p>
          <a:p>
            <a:pPr fontAlgn="base"/>
            <a:endParaRPr lang="en-US" altLang="ko-KR" b="1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  <a:p>
            <a:pPr marL="342900" indent="-342900" fontAlgn="base">
              <a:buAutoNum type="alphaUcPeriod"/>
            </a:pP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과제의 유무보다 과제의 세부적 내용이 상세하게 </a:t>
            </a:r>
            <a:r>
              <a:rPr lang="ko-KR" altLang="en-US" b="1" dirty="0" err="1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적혀있으면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 좋겠고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,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과제는 공지로 한 번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, 3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일 전에 한 번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, 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하루 전에 한 번 과제가 제출되지 않았다면 알림이 왔으면 좋겠습니다</a:t>
            </a:r>
            <a:r>
              <a:rPr lang="en-US" altLang="ko-KR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.</a:t>
            </a:r>
            <a:br>
              <a:rPr lang="ko-KR" altLang="en-US" b="1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</a:br>
            <a:b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8633FDC-E1A9-47F6-9CD6-465D32EA039D}"/>
              </a:ext>
            </a:extLst>
          </p:cNvPr>
          <p:cNvSpPr/>
          <p:nvPr/>
        </p:nvSpPr>
        <p:spPr>
          <a:xfrm>
            <a:off x="338058" y="4617497"/>
            <a:ext cx="111953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“</a:t>
            </a:r>
            <a:r>
              <a:rPr lang="ko-KR" altLang="en-US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놀라웠던 점</a:t>
            </a:r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”</a:t>
            </a:r>
          </a:p>
          <a:p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과제를 까먹는 사람이 생각보다 많다는 것이 놀라웠다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.</a:t>
            </a:r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449FA26-8533-4C0A-9F5C-3A4D97E614D0}"/>
              </a:ext>
            </a:extLst>
          </p:cNvPr>
          <p:cNvSpPr/>
          <p:nvPr/>
        </p:nvSpPr>
        <p:spPr>
          <a:xfrm>
            <a:off x="347294" y="5540827"/>
            <a:ext cx="111953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“</a:t>
            </a:r>
            <a:r>
              <a:rPr lang="ko-KR" altLang="en-US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결과</a:t>
            </a:r>
            <a:r>
              <a:rPr lang="en-US" altLang="ko-KR" sz="2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”</a:t>
            </a:r>
          </a:p>
          <a:p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과제 </a:t>
            </a:r>
            <a:r>
              <a:rPr lang="ko-KR" altLang="en-US" dirty="0" err="1">
                <a:solidFill>
                  <a:schemeClr val="bg2">
                    <a:lumMod val="50000"/>
                  </a:schemeClr>
                </a:solidFill>
              </a:rPr>
              <a:t>알리미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 앱을 만들어 여러 사람들이 과제를 제출할 수 있도록 도와주었으면 좋겠다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.</a:t>
            </a:r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pic>
        <p:nvPicPr>
          <p:cNvPr id="3" name="그림 2" descr="사람, 실내, 벽, 앉아있는이(가) 표시된 사진&#10;&#10;매우 높은 신뢰도로 생성된 설명">
            <a:extLst>
              <a:ext uri="{FF2B5EF4-FFF2-40B4-BE49-F238E27FC236}">
                <a16:creationId xmlns:a16="http://schemas.microsoft.com/office/drawing/2014/main" id="{B767046A-5F33-432E-BCB1-AFC17D134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491" y="271599"/>
            <a:ext cx="3027249" cy="194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16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0B6F012-B769-474B-926C-9E4C232A015E}"/>
              </a:ext>
            </a:extLst>
          </p:cNvPr>
          <p:cNvSpPr/>
          <p:nvPr/>
        </p:nvSpPr>
        <p:spPr>
          <a:xfrm>
            <a:off x="404260" y="919456"/>
            <a:ext cx="885525" cy="356132"/>
          </a:xfrm>
          <a:prstGeom prst="rect">
            <a:avLst/>
          </a:prstGeom>
          <a:solidFill>
            <a:srgbClr val="F0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47F500-9DD2-4EB5-9873-A318702BB06A}"/>
              </a:ext>
            </a:extLst>
          </p:cNvPr>
          <p:cNvSpPr txBox="1"/>
          <p:nvPr/>
        </p:nvSpPr>
        <p:spPr>
          <a:xfrm>
            <a:off x="422693" y="474452"/>
            <a:ext cx="452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인터뷰 분석</a:t>
            </a:r>
            <a:endParaRPr lang="en-US" altLang="ko-KR" sz="4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029D0A7-10D1-46F0-9FD0-AA4DA0CE74C2}"/>
              </a:ext>
            </a:extLst>
          </p:cNvPr>
          <p:cNvSpPr/>
          <p:nvPr/>
        </p:nvSpPr>
        <p:spPr>
          <a:xfrm>
            <a:off x="582877" y="1631407"/>
            <a:ext cx="5918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28548A5-F31E-401B-8670-928020CA373E}"/>
              </a:ext>
            </a:extLst>
          </p:cNvPr>
          <p:cNvSpPr/>
          <p:nvPr/>
        </p:nvSpPr>
        <p:spPr>
          <a:xfrm>
            <a:off x="582877" y="1509877"/>
            <a:ext cx="551312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인터뷰 결과를 토대로 도출된 추론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 </a:t>
            </a:r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결론</a:t>
            </a:r>
            <a:r>
              <a:rPr lang="en-US" altLang="ko-KR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, </a:t>
            </a:r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질문</a:t>
            </a:r>
            <a:endParaRPr lang="en-US" altLang="ko-KR" sz="20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endParaRPr lang="en-US" altLang="ko-KR" sz="20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필요성</a:t>
            </a:r>
            <a:r>
              <a:rPr lang="ko-KR" altLang="en-US" sz="2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endParaRPr lang="en-US" altLang="ko-KR" sz="2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많은 친구들이 잊어버린 경험이 있다 따라서 과제를 알려주는 앱이 있으면 많은 사람들이 편해질 것이라고 예상함</a:t>
            </a:r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활용성</a:t>
            </a:r>
            <a:endParaRPr lang="en-US" altLang="ko-KR" sz="20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highlight>
                <a:srgbClr val="F0D252"/>
              </a:highlight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과제를 잊어버린 경험이 있어서 만약 과제 </a:t>
            </a:r>
            <a:r>
              <a:rPr lang="ko-KR" altLang="en-US" sz="20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알리미가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있다면 사용해볼 것이라고 이야기함</a:t>
            </a:r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7084F24-6B0B-4562-9278-AE6B9C6960E5}"/>
              </a:ext>
            </a:extLst>
          </p:cNvPr>
          <p:cNvSpPr/>
          <p:nvPr/>
        </p:nvSpPr>
        <p:spPr>
          <a:xfrm>
            <a:off x="6096000" y="2205304"/>
            <a:ext cx="551312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실현 가능성</a:t>
            </a:r>
            <a:r>
              <a:rPr lang="ko-KR" altLang="en-US" sz="2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endParaRPr lang="en-US" altLang="ko-KR" sz="2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highlight>
                <a:srgbClr val="F0D252"/>
              </a:highlight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KLAS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나 다른 학교 종합 정보 시스템의 경우 저작권의 문제가 있을 수 있음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. 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앱 구현 자체는 가능하다고 이야기함 </a:t>
            </a:r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범용성</a:t>
            </a:r>
            <a:endParaRPr lang="en-US" altLang="ko-KR" sz="20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highlight>
                <a:srgbClr val="F0D252"/>
              </a:highlight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경희대학교 학생만이 아니라 다른 학교 학생도 이용할 수 있으면 좋겠다는 이야기가 나옴</a:t>
            </a:r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D67476-12F3-46E9-B61D-375D17AAA5F9}"/>
              </a:ext>
            </a:extLst>
          </p:cNvPr>
          <p:cNvSpPr txBox="1"/>
          <p:nvPr/>
        </p:nvSpPr>
        <p:spPr>
          <a:xfrm>
            <a:off x="500275" y="4934545"/>
            <a:ext cx="83056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질문 및 대답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highlight>
                <a:srgbClr val="F0D252"/>
              </a:highlight>
              <a:ea typeface="KoPub돋움체 Light" panose="00000300000000000000"/>
            </a:endParaRPr>
          </a:p>
          <a:p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어떻게 다른 학생도 이용할 수 있을까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?</a:t>
            </a:r>
          </a:p>
          <a:p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같은 수업을 듣는 사람이 스케쥴을 올리면 공동 반영되면 어떨까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?</a:t>
            </a:r>
          </a:p>
          <a:p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이는 </a:t>
            </a:r>
            <a:r>
              <a:rPr lang="ko-KR" altLang="en-US" sz="20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에브리타임처럼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사용자가 많아야 가능한 것이 아닌가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? </a:t>
            </a:r>
          </a:p>
          <a:p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-&gt; 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해결해야할 문제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, </a:t>
            </a:r>
            <a:r>
              <a:rPr lang="ko-KR" altLang="en-US" sz="20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에브리타임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초창기 운영방법에 대해 알아본다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  <a:endParaRPr lang="ko-KR" altLang="en-US" sz="2400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FA379625-8072-4611-9E3C-4289A084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037" y="4934545"/>
            <a:ext cx="3223195" cy="175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357C4A91-CE5A-487F-91BE-514D365FE92E}"/>
              </a:ext>
            </a:extLst>
          </p:cNvPr>
          <p:cNvSpPr/>
          <p:nvPr/>
        </p:nvSpPr>
        <p:spPr>
          <a:xfrm>
            <a:off x="1371442" y="1815965"/>
            <a:ext cx="5918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51253D6-710E-4F3F-9309-BC548811D21B}"/>
              </a:ext>
            </a:extLst>
          </p:cNvPr>
          <p:cNvSpPr/>
          <p:nvPr/>
        </p:nvSpPr>
        <p:spPr>
          <a:xfrm>
            <a:off x="236081" y="202087"/>
            <a:ext cx="551312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공감지도</a:t>
            </a:r>
            <a:endParaRPr lang="en-US" altLang="ko-KR" sz="2800" b="1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br>
              <a:rPr lang="en-US" altLang="ko-KR" sz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</a:br>
            <a:endParaRPr lang="ko-KR" altLang="en-US" sz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C3B7BC-1228-41B1-9793-1B1ED75315D5}"/>
              </a:ext>
            </a:extLst>
          </p:cNvPr>
          <p:cNvSpPr txBox="1"/>
          <p:nvPr/>
        </p:nvSpPr>
        <p:spPr>
          <a:xfrm>
            <a:off x="1024646" y="856682"/>
            <a:ext cx="848152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ea typeface="KoPub돋움체 Light" panose="00000300000000000000"/>
              </a:rPr>
              <a:t>SAY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과제를 까먹은 적은 없다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알리미가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있었으면 좋겠다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</a:p>
          <a:p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같은반에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최소 한명은 아는 사람이다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원어민수업에서 과제를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놓친적이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 있다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자다가 과제를 못들은 적이 있다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과제를 까먹어서 못한적이 있다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혼자 듣는 수업이 있다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어플을 만들다가 저작권 문제가 걸릴 수 있다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 </a:t>
            </a:r>
          </a:p>
          <a:p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klas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와 연동은 직접은 힘들고 우회가 필요하다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이런 일때문에 일부러 친구들과 수업을 같이 듣는다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ea typeface="KoPub돋움체 Light" panose="00000300000000000000"/>
              </a:rPr>
              <a:t>.</a:t>
            </a:r>
            <a:endParaRPr lang="ko-KR" altLang="en-US" sz="1600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9C33028-EB68-4C83-999A-B1DBD7012468}"/>
              </a:ext>
            </a:extLst>
          </p:cNvPr>
          <p:cNvSpPr/>
          <p:nvPr/>
        </p:nvSpPr>
        <p:spPr>
          <a:xfrm>
            <a:off x="6427553" y="527364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+mj-lt"/>
                <a:ea typeface="KoPub돋움체 Light" panose="00000300000000000000"/>
              </a:rPr>
              <a:t>DO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 있냐고 친구나 선배에게 물어본다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수업시간에 잔다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수업시간 끝나고 옆 친구에게 과제를 확인한다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다음날 들을 과목의 과제를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klas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로 항상 확인한다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자기전에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klas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를 확인하는 습관이 있다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과제는 주로 노트북으로 한다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내일 과제를 하는 중이다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 마감 하루 전에 급하게 한다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Whitney"/>
              <a:ea typeface="KoPub돋움체 Light" panose="00000300000000000000"/>
            </a:endParaRP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잠자고 일어나면 과제를 잊어버린다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과제를 하면서 키보드를 두드리며 화를 낸다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시간이 없어 남의 과제를 베낀다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Whitney"/>
              <a:ea typeface="KoPub돋움체 Light" panose="0000030000000000000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E596959-F74E-401F-A8AF-D8A32B687F95}"/>
              </a:ext>
            </a:extLst>
          </p:cNvPr>
          <p:cNvSpPr/>
          <p:nvPr/>
        </p:nvSpPr>
        <p:spPr>
          <a:xfrm>
            <a:off x="1024646" y="3749782"/>
            <a:ext cx="60960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+mj-lt"/>
              </a:rPr>
              <a:t>FEEL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Whitney"/>
              </a:rPr>
              <a:t>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과제의 유무를 매번 확인하는 것이 번거롭다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너무 많은 과제는 상당한 스트레스를 유발한다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모르는 사람에게 과제를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물어보기는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어렵다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팀플로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하는 과제를 받으면 화가 난다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알리미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같은 어플이 있었으면 좋겠다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 시간은 항상 부족하다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높은 학점이 간절하다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모르는 사람에게 말 거는게 두렵다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과제가 너무하기 싫다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남들은 어떻게 했는지 궁금하다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Whitney"/>
              <a:ea typeface="KoPub돋움체 Light" panose="00000300000000000000"/>
            </a:endParaRP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내가 놓친 과제가 있을까 두렵다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</a:t>
            </a:r>
          </a:p>
          <a:p>
            <a:endParaRPr lang="ko-KR" altLang="en-US" sz="1600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64D1F32-A391-4700-AB13-D78AF07CA04F}"/>
              </a:ext>
            </a:extLst>
          </p:cNvPr>
          <p:cNvSpPr/>
          <p:nvPr/>
        </p:nvSpPr>
        <p:spPr>
          <a:xfrm>
            <a:off x="6458173" y="387289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highlight>
                  <a:srgbClr val="F0D252"/>
                </a:highlight>
                <a:latin typeface="+mj-lt"/>
                <a:ea typeface="KoPub돋움체 Light" panose="00000300000000000000"/>
              </a:rPr>
              <a:t>THINK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</a:t>
            </a:r>
          </a:p>
          <a:p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khu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알리미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앱이 과제도 알려줬으면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좋을텐데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과제는 왜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내주는걸까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?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과제 제출을 조금만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미룰순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없을까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?</a:t>
            </a:r>
          </a:p>
          <a:p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왜 미리 과제를 하지 않았을까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?</a:t>
            </a:r>
          </a:p>
          <a:p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대체 왜 우리 교수님은 과제를 많이 내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주실까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?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이번 주 과제는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뭐였지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?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다같이 과제를 하지 않으면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좋을텐데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 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교수님도 같이 과제를 했으면 좋겠다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.</a:t>
            </a: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아 과제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못들었는데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,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누구한테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 물어보지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Whitney"/>
              <a:ea typeface="KoPub돋움체 Light" panose="00000300000000000000"/>
            </a:endParaRPr>
          </a:p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이 과제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왜하는거지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?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어느 부분에서 도움이 되지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Whitney"/>
                <a:ea typeface="KoPub돋움체 Light" panose="00000300000000000000"/>
              </a:rPr>
              <a:t>?</a:t>
            </a:r>
            <a:endParaRPr lang="ko-KR" altLang="en-US" sz="1600" dirty="0">
              <a:solidFill>
                <a:schemeClr val="bg2">
                  <a:lumMod val="50000"/>
                </a:schemeClr>
              </a:solidFill>
              <a:ea typeface="KoPub돋움체 Light" panose="000003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6736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1217</Words>
  <Application>Microsoft Office PowerPoint</Application>
  <PresentationFormat>와이드스크린</PresentationFormat>
  <Paragraphs>255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Arial</vt:lpstr>
      <vt:lpstr>Whitney</vt:lpstr>
      <vt:lpstr>KoPub돋움체 Light</vt:lpstr>
      <vt:lpstr>맑은 고딕</vt:lpstr>
      <vt:lpstr>KoPub돋움체 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림</dc:creator>
  <cp:lastModifiedBy>강태호</cp:lastModifiedBy>
  <cp:revision>35</cp:revision>
  <dcterms:created xsi:type="dcterms:W3CDTF">2018-04-26T13:55:58Z</dcterms:created>
  <dcterms:modified xsi:type="dcterms:W3CDTF">2018-10-04T01:16:21Z</dcterms:modified>
</cp:coreProperties>
</file>